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81" r:id="rId5"/>
    <p:sldId id="287" r:id="rId6"/>
    <p:sldId id="277" r:id="rId7"/>
    <p:sldId id="257" r:id="rId8"/>
    <p:sldId id="296" r:id="rId9"/>
    <p:sldId id="283" r:id="rId10"/>
    <p:sldId id="297" r:id="rId11"/>
    <p:sldId id="288" r:id="rId12"/>
    <p:sldId id="298" r:id="rId13"/>
    <p:sldId id="299" r:id="rId14"/>
    <p:sldId id="260" r:id="rId15"/>
    <p:sldId id="264" r:id="rId16"/>
    <p:sldId id="267" r:id="rId17"/>
    <p:sldId id="284" r:id="rId18"/>
    <p:sldId id="289" r:id="rId19"/>
    <p:sldId id="285"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703" autoAdjust="0"/>
  </p:normalViewPr>
  <p:slideViewPr>
    <p:cSldViewPr snapToGrid="0">
      <p:cViewPr varScale="1">
        <p:scale>
          <a:sx n="104" d="100"/>
          <a:sy n="104" d="100"/>
        </p:scale>
        <p:origin x="126" y="324"/>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7/16/2020</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7/16/2020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74143" y="1291772"/>
            <a:ext cx="4571111" cy="3611880"/>
          </a:xfrm>
        </p:spPr>
        <p:txBody>
          <a:bodyPr/>
          <a:lstStyle/>
          <a:p>
            <a:r>
              <a:rPr lang="en-US" dirty="0"/>
              <a:t>Dual on Location /Remote Learning  Task Force</a:t>
            </a:r>
            <a:br>
              <a:rPr lang="en-US" dirty="0"/>
            </a:br>
            <a:r>
              <a:rPr lang="en-US" dirty="0"/>
              <a:t> </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p:txBody>
          <a:bodyPr/>
          <a:lstStyle/>
          <a:p>
            <a:r>
              <a:rPr lang="en-US" dirty="0"/>
              <a:t>Recommendations 2020-2021 School Year </a:t>
            </a:r>
            <a:br>
              <a:rPr lang="en-US" dirty="0"/>
            </a:br>
            <a:endParaRPr lang="en-US" dirty="0"/>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86019"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Considerations for the Proposed High School Schedule </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33186" y="2490148"/>
            <a:ext cx="3253556" cy="3823983"/>
          </a:xfrm>
        </p:spPr>
        <p:txBody>
          <a:bodyPr/>
          <a:lstStyle/>
          <a:p>
            <a:pPr marL="285750" indent="-285750">
              <a:buFont typeface="Arial" panose="020B0604020202020204" pitchFamily="34" charset="0"/>
              <a:buChar char="•"/>
            </a:pPr>
            <a:r>
              <a:rPr lang="en-US" dirty="0"/>
              <a:t>Students at the HS have learned in a Block Schedule prior to COVID19</a:t>
            </a:r>
          </a:p>
          <a:p>
            <a:pPr marL="285750" indent="-285750">
              <a:buFont typeface="Arial" panose="020B0604020202020204" pitchFamily="34" charset="0"/>
              <a:buChar char="•"/>
            </a:pPr>
            <a:r>
              <a:rPr lang="en-US" dirty="0"/>
              <a:t>Learning and teaching  will be focusing instruction and assessment on the most important to know content and transferable skills, therefore, grading should reflect what they are teaching. This model will provide structure and accountability for students. </a:t>
            </a:r>
          </a:p>
          <a:p>
            <a:pPr marL="285750" indent="-285750">
              <a:buFont typeface="Arial" panose="020B0604020202020204" pitchFamily="34" charset="0"/>
              <a:buChar char="•"/>
            </a:pPr>
            <a:r>
              <a:rPr lang="en-US" dirty="0"/>
              <a:t>Schedules are developed to increase sustained time for learning and allowing for time for remediation and social emotional wellbeing. </a:t>
            </a:r>
          </a:p>
          <a:p>
            <a:pPr marL="285750" indent="-285750">
              <a:buFont typeface="Arial" panose="020B0604020202020204" pitchFamily="34" charset="0"/>
              <a:buChar char="•"/>
            </a:pPr>
            <a:r>
              <a:rPr lang="en-US" dirty="0"/>
              <a:t> With no more than three blocks per day student will have fewer teachers to contact.</a:t>
            </a:r>
          </a:p>
          <a:p>
            <a:pPr marL="285750" indent="-285750">
              <a:buFont typeface="Arial" panose="020B0604020202020204" pitchFamily="34" charset="0"/>
              <a:buChar char="•"/>
            </a:pPr>
            <a:r>
              <a:rPr lang="en-US" dirty="0"/>
              <a:t>Utilize UDL concepts in planning  and instruction </a:t>
            </a:r>
          </a:p>
          <a:p>
            <a:endParaRPr lang="en-US"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386557" y="2662909"/>
            <a:ext cx="3399697" cy="3423569"/>
          </a:xfrm>
        </p:spPr>
        <p:txBody>
          <a:bodyPr/>
          <a:lstStyle/>
          <a:p>
            <a:pPr marL="285750" indent="-285750">
              <a:buFont typeface="Arial" panose="020B0604020202020204" pitchFamily="34" charset="0"/>
              <a:buChar char="•"/>
            </a:pPr>
            <a:r>
              <a:rPr lang="en-US" dirty="0"/>
              <a:t> Use a consistent electronic  platform  for instruction that will be used both in school and remotely</a:t>
            </a:r>
          </a:p>
          <a:p>
            <a:pPr marL="285750" indent="-285750">
              <a:buFont typeface="Arial" panose="020B0604020202020204" pitchFamily="34" charset="0"/>
              <a:buChar char="•"/>
            </a:pPr>
            <a:r>
              <a:rPr lang="en-US" dirty="0"/>
              <a:t>Asses students current level and skill level within the fist two weeks of school </a:t>
            </a:r>
          </a:p>
          <a:p>
            <a:pPr marL="285750" indent="-285750">
              <a:buFont typeface="Arial" panose="020B0604020202020204" pitchFamily="34" charset="0"/>
              <a:buChar char="•"/>
            </a:pPr>
            <a:r>
              <a:rPr lang="en-US" dirty="0"/>
              <a:t>Develop a scope and sequence that allow for consistence across similar  classes (English 9)</a:t>
            </a:r>
          </a:p>
          <a:p>
            <a:pPr marL="285750" indent="-285750">
              <a:buFont typeface="Arial" panose="020B0604020202020204" pitchFamily="34" charset="0"/>
              <a:buChar char="•"/>
            </a:pPr>
            <a:r>
              <a:rPr lang="en-US" dirty="0"/>
              <a:t>Student will have built in time for support, remediation and extension. </a:t>
            </a:r>
          </a:p>
          <a:p>
            <a:pPr marL="285750" indent="-285750">
              <a:buFont typeface="Arial" panose="020B0604020202020204" pitchFamily="34" charset="0"/>
              <a:buChar char="•"/>
            </a:pPr>
            <a:r>
              <a:rPr lang="en-US" dirty="0"/>
              <a:t>AP classes will run all year.</a:t>
            </a:r>
          </a:p>
          <a:p>
            <a:pPr marL="285750" indent="-285750">
              <a:buFont typeface="Arial" panose="020B0604020202020204" pitchFamily="34" charset="0"/>
              <a:buChar char="•"/>
            </a:pPr>
            <a:r>
              <a:rPr lang="en-US" dirty="0"/>
              <a:t>PowerSchool can do 2 tracks – Track A, Track B and teachers would know when the kids should be in school or attending online.</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spTree>
    <p:extLst>
      <p:ext uri="{BB962C8B-B14F-4D97-AF65-F5344CB8AC3E}">
        <p14:creationId xmlns:p14="http://schemas.microsoft.com/office/powerpoint/2010/main" val="122907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p:txBody>
          <a:bodyPr/>
          <a:lstStyle/>
          <a:p>
            <a:r>
              <a:rPr lang="en-US" dirty="0"/>
              <a:t>Optimizing Remote Learning</a:t>
            </a:r>
          </a:p>
        </p:txBody>
      </p:sp>
      <p:sp>
        <p:nvSpPr>
          <p:cNvPr id="35" name="Text Placeholder 34" descr="subtitle">
            <a:extLst>
              <a:ext uri="{FF2B5EF4-FFF2-40B4-BE49-F238E27FC236}">
                <a16:creationId xmlns:a16="http://schemas.microsoft.com/office/drawing/2014/main" id="{3F200E92-5A1F-40B7-AE02-46929BC459EA}"/>
              </a:ext>
            </a:extLst>
          </p:cNvPr>
          <p:cNvSpPr>
            <a:spLocks noGrp="1"/>
          </p:cNvSpPr>
          <p:nvPr>
            <p:ph type="body" idx="1"/>
          </p:nvPr>
        </p:nvSpPr>
        <p:spPr/>
        <p:txBody>
          <a:bodyPr/>
          <a:lstStyle/>
          <a:p>
            <a:r>
              <a:rPr lang="en-US" sz="2000" dirty="0"/>
              <a:t>Providing clear guidelines, schedules and platforms to students, families and educators </a:t>
            </a:r>
          </a:p>
        </p:txBody>
      </p:sp>
    </p:spTree>
    <p:extLst>
      <p:ext uri="{BB962C8B-B14F-4D97-AF65-F5344CB8AC3E}">
        <p14:creationId xmlns:p14="http://schemas.microsoft.com/office/powerpoint/2010/main" val="107781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Considerations for Remote Learning </a:t>
            </a:r>
          </a:p>
        </p:txBody>
      </p:sp>
      <p:pic>
        <p:nvPicPr>
          <p:cNvPr id="83" name="Content Placeholder 82" descr="Bell">
            <a:extLst>
              <a:ext uri="{FF2B5EF4-FFF2-40B4-BE49-F238E27FC236}">
                <a16:creationId xmlns:a16="http://schemas.microsoft.com/office/drawing/2014/main" id="{604095CF-E62F-46A4-A86C-5F465AE6E235}"/>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 Develop a scope and sequence for all grade levels and courses that  has clarity  with assignments and due dates</a:t>
            </a:r>
          </a:p>
          <a:p>
            <a:pPr marL="285750" indent="-285750">
              <a:buFont typeface="Arial" panose="020B0604020202020204" pitchFamily="34" charset="0"/>
              <a:buChar char="•"/>
            </a:pPr>
            <a:r>
              <a:rPr lang="en-US" dirty="0"/>
              <a:t>Utilize Understanding by Design concepts and focus on essential standards and transfer skills.</a:t>
            </a:r>
          </a:p>
          <a:p>
            <a:pPr marL="285750" indent="-285750">
              <a:buFont typeface="Arial" panose="020B0604020202020204" pitchFamily="34" charset="0"/>
              <a:buChar char="•"/>
            </a:pPr>
            <a:r>
              <a:rPr lang="en-US" dirty="0"/>
              <a:t>Standardize the platform that is used k-12 and train student, educators and parents on the proper use of this technology </a:t>
            </a:r>
          </a:p>
          <a:p>
            <a:r>
              <a:rPr lang="en-US" dirty="0"/>
              <a:t>  </a:t>
            </a:r>
          </a:p>
        </p:txBody>
      </p: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03775" y="1981993"/>
            <a:ext cx="547688" cy="547688"/>
          </a:xfrm>
        </p:spPr>
      </p:pic>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Develop clear expectations for educators and students in remote learning.</a:t>
            </a:r>
          </a:p>
          <a:p>
            <a:pPr marL="285750" indent="-285750">
              <a:buFont typeface="Arial" panose="020B0604020202020204" pitchFamily="34" charset="0"/>
              <a:buChar char="•"/>
            </a:pPr>
            <a:r>
              <a:rPr lang="en-US" dirty="0"/>
              <a:t>Develop a clear schedule with opportunities to video conference on remote days</a:t>
            </a:r>
          </a:p>
          <a:p>
            <a:pPr marL="285750" indent="-285750">
              <a:buFont typeface="Arial" panose="020B0604020202020204" pitchFamily="34" charset="0"/>
              <a:buChar char="•"/>
            </a:pPr>
            <a:r>
              <a:rPr lang="en-US" dirty="0"/>
              <a:t>Extend hours for learning centers and opportunities for both remote and in person supports/intervention </a:t>
            </a:r>
          </a:p>
          <a:p>
            <a:pPr marL="285750" indent="-285750">
              <a:buFont typeface="Arial" panose="020B0604020202020204" pitchFamily="34" charset="0"/>
              <a:buChar char="•"/>
            </a:pPr>
            <a:r>
              <a:rPr lang="en-US" dirty="0"/>
              <a:t>Maintain daily attendance and connections with students.</a:t>
            </a:r>
          </a:p>
        </p:txBody>
      </p:sp>
      <p:pic>
        <p:nvPicPr>
          <p:cNvPr id="97" name="Content Placeholder 96" descr="Pencil">
            <a:extLst>
              <a:ext uri="{FF2B5EF4-FFF2-40B4-BE49-F238E27FC236}">
                <a16:creationId xmlns:a16="http://schemas.microsoft.com/office/drawing/2014/main" id="{40D9C27B-A51D-4036-B3F9-56081BD60AB9}"/>
              </a:ext>
            </a:extLst>
          </p:cNvPr>
          <p:cNvPicPr>
            <a:picLocks noGrp="1" noChangeAspect="1"/>
          </p:cNvPicPr>
          <p:nvPr>
            <p:ph sz="quarter" idx="16"/>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sp>
        <p:nvSpPr>
          <p:cNvPr id="90" name="Text Placeholder 89" descr="content block 3">
            <a:extLst>
              <a:ext uri="{FF2B5EF4-FFF2-40B4-BE49-F238E27FC236}">
                <a16:creationId xmlns:a16="http://schemas.microsoft.com/office/drawing/2014/main" id="{AC38A326-FA47-4BD6-B27D-DEB6A4485AB5}"/>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Offer office hours during flex days with opportunities  to connect with educators</a:t>
            </a:r>
          </a:p>
          <a:p>
            <a:pPr marL="285750" indent="-285750">
              <a:buFont typeface="Arial" panose="020B0604020202020204" pitchFamily="34" charset="0"/>
              <a:buChar char="•"/>
            </a:pPr>
            <a:r>
              <a:rPr lang="en-US" dirty="0"/>
              <a:t>Offer professional development opportunities for staff to learn more about flipped classrooms and use of video </a:t>
            </a:r>
          </a:p>
          <a:p>
            <a:pPr marL="285750" indent="-285750">
              <a:buFont typeface="Arial" panose="020B0604020202020204" pitchFamily="34" charset="0"/>
              <a:buChar char="•"/>
            </a:pPr>
            <a:r>
              <a:rPr lang="en-US" dirty="0"/>
              <a:t>Universal Design for Learning will be at the core of assignments and assessment.</a:t>
            </a:r>
          </a:p>
          <a:p>
            <a:pPr marL="285750" indent="-285750">
              <a:buFont typeface="Arial" panose="020B0604020202020204" pitchFamily="34" charset="0"/>
              <a:buChar char="•"/>
            </a:pPr>
            <a:r>
              <a:rPr lang="en-US" dirty="0"/>
              <a:t>Be flexible and understanding </a:t>
            </a:r>
          </a:p>
          <a:p>
            <a:endParaRPr lang="en-US" dirty="0"/>
          </a:p>
          <a:p>
            <a:endParaRPr lang="en-US" dirty="0"/>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12</a:t>
            </a:fld>
            <a:endParaRPr lang="en-US" sz="1200" dirty="0">
              <a:solidFill>
                <a:schemeClr val="bg1"/>
              </a:solidFill>
            </a:endParaRPr>
          </a:p>
        </p:txBody>
      </p:sp>
    </p:spTree>
    <p:extLst>
      <p:ext uri="{BB962C8B-B14F-4D97-AF65-F5344CB8AC3E}">
        <p14:creationId xmlns:p14="http://schemas.microsoft.com/office/powerpoint/2010/main" val="319101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a:solidFill>
                  <a:schemeClr val="bg1"/>
                </a:solidFill>
              </a:rPr>
              <a:t>Learning Platforms </a:t>
            </a:r>
          </a:p>
        </p:txBody>
      </p:sp>
      <p:sp>
        <p:nvSpPr>
          <p:cNvPr id="34" name="Text Placeholder 33" descr="slide content block">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r>
              <a:rPr lang="en-US" dirty="0">
                <a:solidFill>
                  <a:schemeClr val="bg1"/>
                </a:solidFill>
              </a:rPr>
              <a:t>To accomplish a Hybrid model we need to have a consistent way to deliver instruction, give feedback, receive work and assess student progress.</a:t>
            </a:r>
          </a:p>
        </p:txBody>
      </p:sp>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13</a:t>
            </a:fld>
            <a:endParaRPr lang="en-US" sz="1200" dirty="0">
              <a:solidFill>
                <a:schemeClr val="bg1"/>
              </a:solidFill>
            </a:endParaRPr>
          </a:p>
        </p:txBody>
      </p:sp>
    </p:spTree>
    <p:extLst>
      <p:ext uri="{BB962C8B-B14F-4D97-AF65-F5344CB8AC3E}">
        <p14:creationId xmlns:p14="http://schemas.microsoft.com/office/powerpoint/2010/main" val="307731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1" name="Rectangle 30">
            <a:extLst>
              <a:ext uri="{FF2B5EF4-FFF2-40B4-BE49-F238E27FC236}">
                <a16:creationId xmlns:a16="http://schemas.microsoft.com/office/drawing/2014/main" id="{340A7491-C312-4D36-BA63-6F859CD81D66}"/>
              </a:ext>
              <a:ext uri="{C183D7F6-B498-43B3-948B-1728B52AA6E4}">
                <adec:decorative xmlns:adec="http://schemas.microsoft.com/office/drawing/2017/decorative" val="1"/>
              </a:ext>
            </a:extLst>
          </p:cNvPr>
          <p:cNvSpPr/>
          <p:nvPr/>
        </p:nvSpPr>
        <p:spPr>
          <a:xfrm>
            <a:off x="0" y="11252"/>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Considerations for Learning Platforms </a:t>
            </a:r>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3186" y="4925634"/>
            <a:ext cx="547688" cy="547688"/>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1809749" y="1847928"/>
            <a:ext cx="8488795" cy="1289334"/>
          </a:xfrm>
        </p:spPr>
        <p:txBody>
          <a:bodyPr/>
          <a:lstStyle/>
          <a:p>
            <a:r>
              <a:rPr lang="en-US" dirty="0"/>
              <a:t>We have discussed what we hope to see in a replacement LMS (Learning Management System). We are looking for a system that could , ideally, serve all of K12. Our top priority is usability and an intuitive interface for students and family. We are also hoping to have a single platform that integrates and embeds productivity and learning tools to streamline both access to instruction and submission of work in all formats, as well as support for standards / competency based learning.</a:t>
            </a:r>
          </a:p>
        </p:txBody>
      </p:sp>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2080210" y="3553688"/>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5"/>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3186" y="3495508"/>
            <a:ext cx="547688" cy="547688"/>
          </a:xfrm>
        </p:spPr>
      </p:pic>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4"/>
          </p:nvPr>
        </p:nvSpPr>
        <p:spPr>
          <a:xfrm>
            <a:off x="1972640" y="3038545"/>
            <a:ext cx="7315200" cy="1461613"/>
          </a:xfrm>
        </p:spPr>
        <p:txBody>
          <a:bodyPr/>
          <a:lstStyle/>
          <a:p>
            <a:r>
              <a:rPr lang="en-US" dirty="0"/>
              <a:t>Platforms we have looked at:</a:t>
            </a:r>
          </a:p>
          <a:p>
            <a:pPr marL="0" marR="0">
              <a:spcBef>
                <a:spcPts val="0"/>
              </a:spcBef>
              <a:spcAft>
                <a:spcPts val="0"/>
              </a:spcAft>
            </a:pPr>
            <a:r>
              <a:rPr lang="en-US"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Brightspace D2L</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Canvas </a:t>
            </a:r>
            <a:r>
              <a:rPr lang="en-US" i="1" dirty="0">
                <a:latin typeface="Calibri" panose="020F0502020204030204" pitchFamily="34" charset="0"/>
                <a:ea typeface="Times New Roman" panose="02020603050405020304" pitchFamily="18" charset="0"/>
              </a:rPr>
              <a:t>(just signed a contract with NH DOE for K-12 and higher ed use)</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rPr>
              <a:t>TeacherEase</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Google Classroom </a:t>
            </a:r>
            <a:r>
              <a:rPr lang="en-US" i="1" dirty="0">
                <a:latin typeface="Calibri" panose="020F0502020204030204" pitchFamily="34" charset="0"/>
                <a:ea typeface="Times New Roman" panose="02020603050405020304" pitchFamily="18" charset="0"/>
              </a:rPr>
              <a:t>(you might mention the excellent work of the group that put this together)</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Schoology </a:t>
            </a:r>
            <a:r>
              <a:rPr lang="en-US" i="1" dirty="0">
                <a:latin typeface="Calibri" panose="020F0502020204030204" pitchFamily="34" charset="0"/>
                <a:ea typeface="Times New Roman" panose="02020603050405020304" pitchFamily="18" charset="0"/>
              </a:rPr>
              <a:t>(now owned by PowerSchool)</a:t>
            </a: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Calibri" panose="020F0502020204030204" pitchFamily="34" charset="0"/>
                <a:ea typeface="Calibri" panose="020F0502020204030204" pitchFamily="34" charset="0"/>
              </a:rPr>
              <a:t>We are working on customer reviews, considering second demos, and weighing additional factors like cost, numbers of NH schools in the same system (for community support), and migration and ongoing support. </a:t>
            </a:r>
          </a:p>
          <a:p>
            <a:pPr marL="0" marR="0" indent="0">
              <a:spcBef>
                <a:spcPts val="0"/>
              </a:spcBef>
              <a:spcAft>
                <a:spcPts val="0"/>
              </a:spcAft>
              <a:buNone/>
            </a:pPr>
            <a:r>
              <a:rPr lang="en-US" dirty="0">
                <a:latin typeface="Calibri" panose="020F0502020204030204" pitchFamily="34" charset="0"/>
                <a:ea typeface="Calibri" panose="020F0502020204030204" pitchFamily="34" charset="0"/>
              </a:rPr>
              <a:t> </a:t>
            </a:r>
          </a:p>
          <a:p>
            <a:pPr marL="0" marR="0">
              <a:spcBef>
                <a:spcPts val="0"/>
              </a:spcBef>
              <a:spcAft>
                <a:spcPts val="0"/>
              </a:spcAft>
            </a:pPr>
            <a:r>
              <a:rPr lang="en-US" dirty="0">
                <a:latin typeface="Calibri" panose="020F0502020204030204" pitchFamily="34" charset="0"/>
                <a:ea typeface="Calibri" panose="020F0502020204030204" pitchFamily="34" charset="0"/>
              </a:rPr>
              <a:t>We should be able to make a decision within the next 2 weeks</a:t>
            </a:r>
          </a:p>
          <a:p>
            <a:pPr marL="0" marR="0">
              <a:spcBef>
                <a:spcPts val="0"/>
              </a:spcBef>
              <a:spcAft>
                <a:spcPts val="0"/>
              </a:spcAft>
            </a:pPr>
            <a:r>
              <a:rPr lang="en-US" dirty="0">
                <a:latin typeface="Calibri" panose="020F0502020204030204" pitchFamily="34" charset="0"/>
                <a:ea typeface="Calibri" panose="020F0502020204030204" pitchFamily="34" charset="0"/>
              </a:rPr>
              <a:t>There will be a need for sustained professional development </a:t>
            </a:r>
          </a:p>
          <a:p>
            <a:endParaRPr lang="en-US" dirty="0"/>
          </a:p>
          <a:p>
            <a:endParaRPr lang="en-US" dirty="0"/>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14</a:t>
            </a:fld>
            <a:endParaRPr lang="en-US" sz="1200" dirty="0">
              <a:solidFill>
                <a:schemeClr val="bg1"/>
              </a:solidFill>
            </a:endParaRPr>
          </a:p>
        </p:txBody>
      </p:sp>
    </p:spTree>
    <p:extLst>
      <p:ext uri="{BB962C8B-B14F-4D97-AF65-F5344CB8AC3E}">
        <p14:creationId xmlns:p14="http://schemas.microsoft.com/office/powerpoint/2010/main" val="371121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 uri="{C183D7F6-B498-43B3-948B-1728B52AA6E4}">
                  <adec:decorative xmlns:adec="http://schemas.microsoft.com/office/drawing/2017/decorative"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 uri="{C183D7F6-B498-43B3-948B-1728B52AA6E4}">
                  <adec:decorative xmlns:adec="http://schemas.microsoft.com/office/drawing/2017/decorative"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a:solidFill>
                  <a:schemeClr val="bg1"/>
                </a:solidFill>
              </a:rPr>
              <a:t>Work that needs to be completed</a:t>
            </a: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828791" y="5082040"/>
            <a:ext cx="5005614" cy="1005840"/>
          </a:xfrm>
        </p:spPr>
        <p:txBody>
          <a:bodyPr/>
          <a:lstStyle/>
          <a:p>
            <a:pPr marL="0" indent="0">
              <a:buNone/>
            </a:pPr>
            <a:r>
              <a:rPr lang="en-US" dirty="0">
                <a:solidFill>
                  <a:schemeClr val="bg1"/>
                </a:solidFill>
              </a:rPr>
              <a:t>We have a huge task in front of us in the summer  and will continue to build upon prior committee work and initiatives  that have been in place in Merrimack for years. </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15</a:t>
            </a:fld>
            <a:endParaRPr lang="en-US"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52758" y="83472"/>
            <a:ext cx="12192000" cy="6858000"/>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Proposed Summer  Work 2020 </a:t>
            </a:r>
          </a:p>
        </p:txBody>
      </p:sp>
      <p:pic>
        <p:nvPicPr>
          <p:cNvPr id="40" name="Content Placeholder 79" descr="Open Book">
            <a:extLst>
              <a:ext uri="{FF2B5EF4-FFF2-40B4-BE49-F238E27FC236}">
                <a16:creationId xmlns:a16="http://schemas.microsoft.com/office/drawing/2014/main" id="{C997398D-3BA0-47F4-93CE-55576CE45E21}"/>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6171" y="1657717"/>
            <a:ext cx="548640" cy="548640"/>
          </a:xfrm>
        </p:spPr>
      </p:pic>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948239" y="1450791"/>
            <a:ext cx="9354436" cy="4248073"/>
          </a:xfrm>
        </p:spPr>
        <p:txBody>
          <a:bodyPr/>
          <a:lstStyle/>
          <a:p>
            <a:r>
              <a:rPr lang="en-US" dirty="0"/>
              <a:t> </a:t>
            </a:r>
            <a:r>
              <a:rPr lang="en-US" sz="2000" dirty="0"/>
              <a:t>Middle and High School Teachers will develop essential components and provide facilitators with a list of supplies needed for the upcoming school year. </a:t>
            </a:r>
          </a:p>
          <a:p>
            <a:r>
              <a:rPr lang="en-US" sz="2000" dirty="0"/>
              <a:t>Elementary school: Teachers will develop a plan to implement essential components and will provide facilitators with a list of supplies needs for the upcoming school year. </a:t>
            </a:r>
          </a:p>
          <a:p>
            <a:r>
              <a:rPr lang="en-US" sz="2000" dirty="0"/>
              <a:t>Training on  the “Platform” and other technologies to enhance and facilitate learning </a:t>
            </a:r>
          </a:p>
          <a:p>
            <a:r>
              <a:rPr lang="en-US" sz="2000" dirty="0"/>
              <a:t>Develop schedules for each grade level. This is essential for the HS to assign teacher schedule and inform students</a:t>
            </a:r>
          </a:p>
          <a:p>
            <a:r>
              <a:rPr lang="en-US" sz="2000" dirty="0"/>
              <a:t>Define common assessment and reporting tools </a:t>
            </a:r>
          </a:p>
          <a:p>
            <a:r>
              <a:rPr lang="en-US" sz="2000" dirty="0"/>
              <a:t>Develop scope and sequence at all grade levels to give clear instruction during remote instruction</a:t>
            </a:r>
          </a:p>
          <a:p>
            <a:r>
              <a:rPr lang="en-US" sz="2000" dirty="0"/>
              <a:t>Consider the recommendations of the System of Care and Learning supports task force</a:t>
            </a: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16</a:t>
            </a:fld>
            <a:endParaRPr lang="en-US" sz="1200" dirty="0">
              <a:solidFill>
                <a:schemeClr val="bg1"/>
              </a:solidFill>
            </a:endParaRPr>
          </a:p>
        </p:txBody>
      </p:sp>
    </p:spTree>
    <p:extLst>
      <p:ext uri="{BB962C8B-B14F-4D97-AF65-F5344CB8AC3E}">
        <p14:creationId xmlns:p14="http://schemas.microsoft.com/office/powerpoint/2010/main" val="34226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5156125" y="3236584"/>
            <a:ext cx="8930087" cy="1261734"/>
          </a:xfrm>
        </p:spPr>
        <p:txBody>
          <a:bodyPr/>
          <a:lstStyle/>
          <a:p>
            <a:r>
              <a:rPr lang="en-US" b="0" dirty="0"/>
              <a:t>Thank  You and Questions </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74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65755" y="882875"/>
            <a:ext cx="4379976" cy="5828318"/>
          </a:xfrm>
        </p:spPr>
        <p:txBody>
          <a:bodyPr/>
          <a:lstStyle/>
          <a:p>
            <a:pPr marL="0" marR="457200">
              <a:spcBef>
                <a:spcPts val="0"/>
              </a:spcBef>
              <a:spcAft>
                <a:spcPts val="1500"/>
              </a:spcAft>
            </a:pPr>
            <a:r>
              <a:rPr lang="en-US" sz="1800" dirty="0">
                <a:latin typeface="Calibri" panose="020F0502020204030204" pitchFamily="34" charset="0"/>
                <a:ea typeface="Yu Mincho" panose="02020400000000000000" pitchFamily="18" charset="-128"/>
                <a:cs typeface="Times New Roman" panose="02020603050405020304" pitchFamily="18" charset="0"/>
              </a:rPr>
              <a:t> </a:t>
            </a:r>
            <a:r>
              <a:rPr lang="en-US" sz="2800" dirty="0">
                <a:latin typeface="Calibri" panose="020F0502020204030204" pitchFamily="34" charset="0"/>
                <a:ea typeface="Yu Mincho" panose="02020400000000000000" pitchFamily="18" charset="-128"/>
                <a:cs typeface="Times New Roman" panose="02020603050405020304" pitchFamily="18" charset="0"/>
              </a:rPr>
              <a:t>Task Force Essential Questions: </a:t>
            </a:r>
            <a:br>
              <a:rPr lang="en-US" sz="2800" dirty="0">
                <a:latin typeface="Calibri" panose="020F0502020204030204" pitchFamily="34" charset="0"/>
                <a:ea typeface="Yu Mincho" panose="02020400000000000000" pitchFamily="18" charset="-128"/>
                <a:cs typeface="Times New Roman" panose="02020603050405020304" pitchFamily="18" charset="0"/>
              </a:rPr>
            </a:br>
            <a:r>
              <a:rPr lang="en-US" sz="1800" dirty="0">
                <a:latin typeface="Calibri" panose="020F0502020204030204" pitchFamily="34" charset="0"/>
                <a:ea typeface="Yu Mincho" panose="02020400000000000000" pitchFamily="18" charset="-128"/>
                <a:cs typeface="Times New Roman" panose="02020603050405020304" pitchFamily="18" charset="0"/>
              </a:rPr>
              <a:t>What needs to be in place for us to have a dual system (hybrid) or in-person and remote education for preschool through grade 12?</a:t>
            </a:r>
            <a:br>
              <a:rPr lang="en-US" sz="1800" dirty="0">
                <a:latin typeface="Calibri" panose="020F0502020204030204" pitchFamily="34" charset="0"/>
                <a:ea typeface="Yu Mincho" panose="02020400000000000000" pitchFamily="18" charset="-128"/>
                <a:cs typeface="Times New Roman" panose="02020603050405020304" pitchFamily="18" charset="0"/>
              </a:rPr>
            </a:br>
            <a:r>
              <a:rPr lang="en-US" sz="1800" dirty="0">
                <a:latin typeface="Calibri" panose="020F0502020204030204" pitchFamily="34" charset="0"/>
                <a:ea typeface="Yu Mincho" panose="02020400000000000000" pitchFamily="18" charset="-128"/>
                <a:cs typeface="Times New Roman" panose="02020603050405020304" pitchFamily="18" charset="0"/>
              </a:rPr>
              <a:t> </a:t>
            </a:r>
            <a:br>
              <a:rPr lang="en-US" sz="1800" dirty="0">
                <a:latin typeface="Calibri" panose="020F0502020204030204" pitchFamily="34" charset="0"/>
                <a:ea typeface="Yu Mincho" panose="02020400000000000000" pitchFamily="18" charset="-128"/>
                <a:cs typeface="Times New Roman" panose="02020603050405020304" pitchFamily="18" charset="0"/>
              </a:rPr>
            </a:br>
            <a:r>
              <a:rPr lang="en-US" sz="1800" dirty="0">
                <a:latin typeface="Calibri" panose="020F0502020204030204" pitchFamily="34" charset="0"/>
                <a:ea typeface="Yu Mincho" panose="02020400000000000000" pitchFamily="18" charset="-128"/>
                <a:cs typeface="Times New Roman" panose="02020603050405020304" pitchFamily="18" charset="0"/>
              </a:rPr>
              <a:t>What have we learned since March 13</a:t>
            </a:r>
            <a:r>
              <a:rPr lang="en-US" sz="1800" baseline="30000" dirty="0">
                <a:latin typeface="Calibri" panose="020F0502020204030204" pitchFamily="34" charset="0"/>
                <a:ea typeface="Yu Mincho" panose="02020400000000000000" pitchFamily="18" charset="-128"/>
                <a:cs typeface="Times New Roman" panose="02020603050405020304" pitchFamily="18" charset="0"/>
              </a:rPr>
              <a:t>th</a:t>
            </a:r>
            <a:r>
              <a:rPr lang="en-US" sz="1800" dirty="0">
                <a:latin typeface="Calibri" panose="020F0502020204030204" pitchFamily="34" charset="0"/>
                <a:ea typeface="Yu Mincho" panose="02020400000000000000" pitchFamily="18" charset="-128"/>
                <a:cs typeface="Times New Roman" panose="02020603050405020304" pitchFamily="18" charset="0"/>
              </a:rPr>
              <a:t> in a remote atmosphere about learning environments and barriers to learning?</a:t>
            </a:r>
            <a:br>
              <a:rPr lang="en-US" sz="1800" dirty="0">
                <a:latin typeface="Calibri" panose="020F0502020204030204" pitchFamily="34" charset="0"/>
                <a:ea typeface="Yu Mincho" panose="02020400000000000000" pitchFamily="18" charset="-128"/>
                <a:cs typeface="Times New Roman" panose="02020603050405020304" pitchFamily="18" charset="0"/>
              </a:rPr>
            </a:br>
            <a:r>
              <a:rPr lang="en-US" sz="1800" dirty="0">
                <a:latin typeface="Calibri" panose="020F0502020204030204" pitchFamily="34" charset="0"/>
                <a:ea typeface="Yu Mincho" panose="02020400000000000000" pitchFamily="18" charset="-128"/>
                <a:cs typeface="Times New Roman" panose="02020603050405020304" pitchFamily="18" charset="0"/>
              </a:rPr>
              <a:t> </a:t>
            </a:r>
            <a:br>
              <a:rPr lang="en-US" sz="1800" dirty="0">
                <a:latin typeface="Calibri" panose="020F0502020204030204" pitchFamily="34" charset="0"/>
                <a:ea typeface="Yu Mincho" panose="02020400000000000000" pitchFamily="18" charset="-128"/>
                <a:cs typeface="Times New Roman" panose="02020603050405020304" pitchFamily="18" charset="0"/>
              </a:rPr>
            </a:br>
            <a:r>
              <a:rPr lang="en-US" sz="1800" dirty="0">
                <a:latin typeface="Calibri" panose="020F0502020204030204" pitchFamily="34" charset="0"/>
                <a:ea typeface="Yu Mincho" panose="02020400000000000000" pitchFamily="18" charset="-128"/>
                <a:cs typeface="Times New Roman" panose="02020603050405020304" pitchFamily="18" charset="0"/>
              </a:rPr>
              <a:t>What do we need </a:t>
            </a:r>
            <a:r>
              <a:rPr lang="en-US" sz="1800" i="1" dirty="0">
                <a:latin typeface="Calibri" panose="020F0502020204030204" pitchFamily="34" charset="0"/>
                <a:ea typeface="Yu Mincho" panose="02020400000000000000" pitchFamily="18" charset="-128"/>
                <a:cs typeface="Times New Roman" panose="02020603050405020304" pitchFamily="18" charset="0"/>
              </a:rPr>
              <a:t>to maintain </a:t>
            </a:r>
            <a:r>
              <a:rPr lang="en-US" sz="1800" dirty="0">
                <a:latin typeface="Calibri" panose="020F0502020204030204" pitchFamily="34" charset="0"/>
                <a:ea typeface="Yu Mincho" panose="02020400000000000000" pitchFamily="18" charset="-128"/>
                <a:cs typeface="Times New Roman" panose="02020603050405020304" pitchFamily="18" charset="0"/>
              </a:rPr>
              <a:t>from our remote experience for learning?</a:t>
            </a:r>
            <a:br>
              <a:rPr lang="en-US" sz="1800" dirty="0">
                <a:latin typeface="Calibri" panose="020F0502020204030204" pitchFamily="34" charset="0"/>
                <a:ea typeface="Yu Mincho" panose="02020400000000000000" pitchFamily="18" charset="-128"/>
                <a:cs typeface="Times New Roman" panose="02020603050405020304" pitchFamily="18" charset="0"/>
              </a:rPr>
            </a:br>
            <a:br>
              <a:rPr lang="en-US" sz="1800" dirty="0">
                <a:latin typeface="Calibri" panose="020F0502020204030204" pitchFamily="34" charset="0"/>
                <a:ea typeface="Yu Mincho" panose="02020400000000000000" pitchFamily="18" charset="-128"/>
                <a:cs typeface="Times New Roman" panose="02020603050405020304" pitchFamily="18" charset="0"/>
              </a:rPr>
            </a:br>
            <a:r>
              <a:rPr lang="en-US" sz="1800" dirty="0">
                <a:latin typeface="Calibri" panose="020F0502020204030204" pitchFamily="34" charset="0"/>
                <a:ea typeface="Yu Mincho" panose="02020400000000000000" pitchFamily="18" charset="-128"/>
                <a:cs typeface="Times New Roman" panose="02020603050405020304" pitchFamily="18" charset="0"/>
              </a:rPr>
              <a:t>What needs to be improved for us to be prepared to teach and for students to learn and be assessed? What tools do we need? </a:t>
            </a:r>
            <a:br>
              <a:rPr lang="en-US" sz="1800" dirty="0">
                <a:latin typeface="Calibri" panose="020F0502020204030204" pitchFamily="34" charset="0"/>
                <a:ea typeface="Yu Mincho" panose="02020400000000000000" pitchFamily="18" charset="-128"/>
                <a:cs typeface="Times New Roman" panose="02020603050405020304" pitchFamily="18" charset="0"/>
              </a:rPr>
            </a:br>
            <a:br>
              <a:rPr lang="en-US" sz="1800" dirty="0">
                <a:latin typeface="Calibri" panose="020F0502020204030204" pitchFamily="34" charset="0"/>
                <a:ea typeface="Yu Mincho" panose="02020400000000000000" pitchFamily="18" charset="-128"/>
                <a:cs typeface="Times New Roman" panose="02020603050405020304" pitchFamily="18" charset="0"/>
              </a:rPr>
            </a:br>
            <a:endParaRPr lang="en-US" sz="1800" dirty="0"/>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2" y="-107308"/>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a:xfrm>
            <a:off x="312916" y="1516465"/>
            <a:ext cx="5330038" cy="1746504"/>
          </a:xfrm>
        </p:spPr>
        <p:txBody>
          <a:bodyPr/>
          <a:lstStyle/>
          <a:p>
            <a:r>
              <a:rPr lang="en-US" dirty="0"/>
              <a:t>Optimize Time with Students in Our Schools </a:t>
            </a:r>
          </a:p>
        </p:txBody>
      </p:sp>
      <p:sp>
        <p:nvSpPr>
          <p:cNvPr id="12" name="Subtitle 11" descr="subtitle">
            <a:extLst>
              <a:ext uri="{FF2B5EF4-FFF2-40B4-BE49-F238E27FC236}">
                <a16:creationId xmlns:a16="http://schemas.microsoft.com/office/drawing/2014/main" id="{A6AB5563-AD44-4883-8D3E-93E27EEDAA40}"/>
              </a:ext>
            </a:extLst>
          </p:cNvPr>
          <p:cNvSpPr>
            <a:spLocks noGrp="1"/>
          </p:cNvSpPr>
          <p:nvPr>
            <p:ph type="subTitle" idx="1"/>
          </p:nvPr>
        </p:nvSpPr>
        <p:spPr/>
        <p:txBody>
          <a:bodyPr/>
          <a:lstStyle/>
          <a:p>
            <a:r>
              <a:rPr lang="en-US" dirty="0"/>
              <a:t> Increasing sustained time with instruction and organizing instruction. </a:t>
            </a:r>
          </a:p>
        </p:txBody>
      </p:sp>
    </p:spTree>
    <p:extLst>
      <p:ext uri="{BB962C8B-B14F-4D97-AF65-F5344CB8AC3E}">
        <p14:creationId xmlns:p14="http://schemas.microsoft.com/office/powerpoint/2010/main" val="23665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86019"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Recommendations on Curriculum and Instruction  </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33186" y="2490148"/>
            <a:ext cx="3018289" cy="3823983"/>
          </a:xfrm>
        </p:spPr>
        <p:txBody>
          <a:bodyPr/>
          <a:lstStyle/>
          <a:p>
            <a:pPr marL="285750" indent="-285750">
              <a:buFont typeface="Arial" panose="020B0604020202020204" pitchFamily="34" charset="0"/>
              <a:buChar char="•"/>
            </a:pPr>
            <a:r>
              <a:rPr lang="en-US" dirty="0"/>
              <a:t>Each grade level chooses between 5 and 8 essential reporting standards for each semester.</a:t>
            </a:r>
          </a:p>
          <a:p>
            <a:pPr marL="285750" indent="-285750">
              <a:buFont typeface="Arial" panose="020B0604020202020204" pitchFamily="34" charset="0"/>
              <a:buChar char="•"/>
            </a:pPr>
            <a:r>
              <a:rPr lang="en-US" dirty="0"/>
              <a:t>Learning and teaching  will be focusing instruction and assessment on the most important to know content and transferable skills, therefore, grading should reflect what they are teaching. This model will provide structure and accountability for students. </a:t>
            </a:r>
          </a:p>
          <a:p>
            <a:pPr marL="285750" indent="-285750">
              <a:buFont typeface="Arial" panose="020B0604020202020204" pitchFamily="34" charset="0"/>
              <a:buChar char="•"/>
            </a:pPr>
            <a:r>
              <a:rPr lang="en-US" dirty="0"/>
              <a:t>Schedules are developed to increase sustained time for learning and allowing for time for remediation and social emotional wellbeing. </a:t>
            </a:r>
          </a:p>
          <a:p>
            <a:pPr marL="285750" indent="-285750">
              <a:buFont typeface="Arial" panose="020B0604020202020204" pitchFamily="34" charset="0"/>
              <a:buChar char="•"/>
            </a:pPr>
            <a:r>
              <a:rPr lang="en-US" dirty="0"/>
              <a:t>Utilize UDL concepts in planning  and instruction </a:t>
            </a:r>
          </a:p>
          <a:p>
            <a:endParaRPr lang="en-US"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386558" y="2717803"/>
            <a:ext cx="3138192" cy="3368675"/>
          </a:xfrm>
        </p:spPr>
        <p:txBody>
          <a:bodyPr/>
          <a:lstStyle/>
          <a:p>
            <a:pPr marL="285750" indent="-285750">
              <a:buFont typeface="Arial" panose="020B0604020202020204" pitchFamily="34" charset="0"/>
              <a:buChar char="•"/>
            </a:pPr>
            <a:r>
              <a:rPr lang="en-US" dirty="0"/>
              <a:t>Use a consistent electronic  platform  for instruction that will be used both in school and remotely</a:t>
            </a:r>
          </a:p>
          <a:p>
            <a:pPr marL="285750" indent="-285750">
              <a:buFont typeface="Arial" panose="020B0604020202020204" pitchFamily="34" charset="0"/>
              <a:buChar char="•"/>
            </a:pPr>
            <a:r>
              <a:rPr lang="en-US" dirty="0"/>
              <a:t>Assess students’ current level and skill level within the first two weeks of school </a:t>
            </a:r>
          </a:p>
          <a:p>
            <a:pPr marL="285750" indent="-285750">
              <a:buFont typeface="Arial" panose="020B0604020202020204" pitchFamily="34" charset="0"/>
              <a:buChar char="•"/>
            </a:pPr>
            <a:r>
              <a:rPr lang="en-US" dirty="0"/>
              <a:t>Develop a scope and sequence that allows for consistency across grade levels and classes </a:t>
            </a:r>
          </a:p>
          <a:p>
            <a:pPr marL="285750" indent="-285750">
              <a:buFont typeface="Arial" panose="020B0604020202020204" pitchFamily="34" charset="0"/>
              <a:buChar char="•"/>
            </a:pPr>
            <a:r>
              <a:rPr lang="en-US" dirty="0"/>
              <a:t>Elementary (K-6) In-Person Days: Small guided reading groups and centers with out of school days being for independent reading, writing, and lessons connected to the class instruction</a:t>
            </a:r>
          </a:p>
          <a:p>
            <a:pPr marL="285750" indent="-285750">
              <a:buFont typeface="Arial" panose="020B0604020202020204" pitchFamily="34" charset="0"/>
              <a:buChar char="•"/>
            </a:pPr>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4</a:t>
            </a:fld>
            <a:endParaRPr lang="en-US" sz="1200" dirty="0">
              <a:solidFill>
                <a:schemeClr val="bg1"/>
              </a:solidFill>
            </a:endParaRPr>
          </a:p>
        </p:txBody>
      </p:sp>
    </p:spTree>
    <p:extLst>
      <p:ext uri="{BB962C8B-B14F-4D97-AF65-F5344CB8AC3E}">
        <p14:creationId xmlns:p14="http://schemas.microsoft.com/office/powerpoint/2010/main" val="320712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0CECB1-ACB9-4103-A4C3-3ADEB4563B89}"/>
              </a:ext>
            </a:extLst>
          </p:cNvPr>
          <p:cNvSpPr>
            <a:spLocks noGrp="1"/>
          </p:cNvSpPr>
          <p:nvPr>
            <p:ph type="title"/>
          </p:nvPr>
        </p:nvSpPr>
        <p:spPr>
          <a:xfrm>
            <a:off x="633186" y="557440"/>
            <a:ext cx="10815864" cy="590226"/>
          </a:xfrm>
        </p:spPr>
        <p:txBody>
          <a:bodyPr/>
          <a:lstStyle/>
          <a:p>
            <a:r>
              <a:rPr lang="en-US" dirty="0"/>
              <a:t> Sample Schedules</a:t>
            </a:r>
          </a:p>
        </p:txBody>
      </p:sp>
      <p:pic>
        <p:nvPicPr>
          <p:cNvPr id="10" name="Picture 9">
            <a:extLst>
              <a:ext uri="{FF2B5EF4-FFF2-40B4-BE49-F238E27FC236}">
                <a16:creationId xmlns:a16="http://schemas.microsoft.com/office/drawing/2014/main" id="{FBF1F789-B2B4-45ED-9DE6-86B9896722E8}"/>
              </a:ext>
            </a:extLst>
          </p:cNvPr>
          <p:cNvPicPr>
            <a:picLocks noChangeAspect="1"/>
          </p:cNvPicPr>
          <p:nvPr/>
        </p:nvPicPr>
        <p:blipFill>
          <a:blip r:embed="rId2"/>
          <a:stretch>
            <a:fillRect/>
          </a:stretch>
        </p:blipFill>
        <p:spPr>
          <a:xfrm>
            <a:off x="1250303" y="1034383"/>
            <a:ext cx="10095722" cy="4789234"/>
          </a:xfrm>
          <a:prstGeom prst="rect">
            <a:avLst/>
          </a:prstGeom>
        </p:spPr>
      </p:pic>
    </p:spTree>
    <p:extLst>
      <p:ext uri="{BB962C8B-B14F-4D97-AF65-F5344CB8AC3E}">
        <p14:creationId xmlns:p14="http://schemas.microsoft.com/office/powerpoint/2010/main" val="90585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47700" y="527904"/>
            <a:ext cx="6891564" cy="830997"/>
          </a:xfrm>
        </p:spPr>
        <p:txBody>
          <a:bodyPr/>
          <a:lstStyle/>
          <a:p>
            <a:pPr algn="ctr"/>
            <a:r>
              <a:rPr lang="en-US" dirty="0"/>
              <a:t>Considerations for the Proposed Elementary School  Schedule</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pPr marL="342900" marR="0" lvl="0" indent="-342900">
              <a:spcBef>
                <a:spcPts val="0"/>
              </a:spcBef>
              <a:spcAft>
                <a:spcPts val="0"/>
              </a:spcAft>
              <a:buFont typeface="Symbol" panose="05050102010706020507" pitchFamily="18" charset="2"/>
              <a:buChar char=""/>
            </a:pPr>
            <a:r>
              <a:rPr lang="en-US" dirty="0"/>
              <a:t>.</a:t>
            </a:r>
            <a:r>
              <a:rPr lang="en-US" dirty="0">
                <a:latin typeface="Cambria" panose="02040503050406030204" pitchFamily="18" charset="0"/>
                <a:ea typeface="MS Mincho" panose="02020609040205080304" pitchFamily="49" charset="-128"/>
                <a:cs typeface="Times New Roman" panose="02020603050405020304" pitchFamily="18" charset="0"/>
              </a:rPr>
              <a:t> Educators can effectively provide dual models of instruction and technology platforms can support such;</a:t>
            </a:r>
            <a:r>
              <a:rPr lang="en-US" sz="1200" dirty="0">
                <a:latin typeface="Cambria" panose="02040503050406030204" pitchFamily="18" charset="0"/>
                <a:ea typeface="MS Mincho" panose="02020609040205080304" pitchFamily="49" charset="-128"/>
                <a:cs typeface="Times New Roman" panose="02020603050405020304" pitchFamily="18" charset="0"/>
              </a:rPr>
              <a:t> </a:t>
            </a:r>
            <a:r>
              <a:rPr lang="en-US" dirty="0">
                <a:latin typeface="Cambria" panose="02040503050406030204" pitchFamily="18" charset="0"/>
                <a:ea typeface="MS Mincho" panose="02020609040205080304" pitchFamily="49" charset="-128"/>
                <a:cs typeface="Times New Roman" panose="02020603050405020304" pitchFamily="18" charset="0"/>
              </a:rPr>
              <a:t>Home devices and access to internet is available to all students for remote instruction;</a:t>
            </a:r>
          </a:p>
          <a:p>
            <a:pPr marL="342900" marR="0" lvl="0" indent="-342900">
              <a:spcBef>
                <a:spcPts val="0"/>
              </a:spcBef>
              <a:spcAft>
                <a:spcPts val="0"/>
              </a:spcAft>
              <a:buFont typeface="Symbol" panose="05050102010706020507" pitchFamily="18" charset="2"/>
              <a:buChar char=""/>
            </a:pP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 As partners schools/educators and families (including teachers’ families) can support their children during Remote Learning;</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pPr marR="0" lvl="0">
              <a:spcBef>
                <a:spcPts val="0"/>
              </a:spcBef>
              <a:spcAft>
                <a:spcPts val="0"/>
              </a:spcAft>
            </a:pP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spcAft>
                <a:spcPts val="0"/>
              </a:spcAft>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This model is conducive to adequate staffing, professional and support, to address remote and on-site remediation and compliance.  </a:t>
            </a:r>
          </a:p>
          <a:p>
            <a:pPr marR="0" lvl="0">
              <a:spcBef>
                <a:spcPts val="0"/>
              </a:spcBef>
              <a:spcAft>
                <a:spcPts val="0"/>
              </a:spcAft>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Sustained professional development to start the year of educators</a:t>
            </a:r>
          </a:p>
          <a:p>
            <a:pPr marR="0" lvl="0">
              <a:spcBef>
                <a:spcPts val="0"/>
              </a:spcBef>
              <a:spcAft>
                <a:spcPts val="0"/>
              </a:spcAft>
            </a:pP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mbria" panose="02040503050406030204" pitchFamily="18" charset="0"/>
                <a:ea typeface="MS Mincho" panose="02020609040205080304" pitchFamily="49" charset="-128"/>
                <a:cs typeface="Times New Roman" panose="02020603050405020304" pitchFamily="18" charset="0"/>
              </a:rPr>
              <a:t> </a:t>
            </a:r>
            <a:r>
              <a:rPr lang="en-US" dirty="0">
                <a:latin typeface="Cambria" panose="02040503050406030204" pitchFamily="18" charset="0"/>
                <a:ea typeface="MS Mincho" panose="02020609040205080304" pitchFamily="49" charset="-128"/>
                <a:cs typeface="Times New Roman" panose="02020603050405020304" pitchFamily="18" charset="0"/>
              </a:rPr>
              <a:t>Training videos for Parents on platforms and remote learning  </a:t>
            </a:r>
          </a:p>
          <a:p>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Tree>
    <p:extLst>
      <p:ext uri="{BB962C8B-B14F-4D97-AF65-F5344CB8AC3E}">
        <p14:creationId xmlns:p14="http://schemas.microsoft.com/office/powerpoint/2010/main" val="211882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2D96-DD23-4243-A0D2-BE3D8E835B24}"/>
              </a:ext>
            </a:extLst>
          </p:cNvPr>
          <p:cNvSpPr>
            <a:spLocks noGrp="1"/>
          </p:cNvSpPr>
          <p:nvPr>
            <p:ph type="title"/>
          </p:nvPr>
        </p:nvSpPr>
        <p:spPr/>
        <p:txBody>
          <a:bodyPr/>
          <a:lstStyle/>
          <a:p>
            <a:r>
              <a:rPr lang="en-US" dirty="0"/>
              <a:t>Middle School Sample Schedule </a:t>
            </a:r>
          </a:p>
        </p:txBody>
      </p:sp>
      <p:pic>
        <p:nvPicPr>
          <p:cNvPr id="3" name="Picture 2">
            <a:extLst>
              <a:ext uri="{FF2B5EF4-FFF2-40B4-BE49-F238E27FC236}">
                <a16:creationId xmlns:a16="http://schemas.microsoft.com/office/drawing/2014/main" id="{D14334DA-DC6E-4E67-B477-5D1119669110}"/>
              </a:ext>
            </a:extLst>
          </p:cNvPr>
          <p:cNvPicPr>
            <a:picLocks noChangeAspect="1"/>
          </p:cNvPicPr>
          <p:nvPr/>
        </p:nvPicPr>
        <p:blipFill>
          <a:blip r:embed="rId2"/>
          <a:stretch>
            <a:fillRect/>
          </a:stretch>
        </p:blipFill>
        <p:spPr>
          <a:xfrm>
            <a:off x="2208759" y="1021548"/>
            <a:ext cx="7774482" cy="4511506"/>
          </a:xfrm>
          <a:prstGeom prst="rect">
            <a:avLst/>
          </a:prstGeom>
        </p:spPr>
      </p:pic>
    </p:spTree>
    <p:extLst>
      <p:ext uri="{BB962C8B-B14F-4D97-AF65-F5344CB8AC3E}">
        <p14:creationId xmlns:p14="http://schemas.microsoft.com/office/powerpoint/2010/main" val="170345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
        <p:nvSpPr>
          <p:cNvPr id="6" name="Title 5">
            <a:extLst>
              <a:ext uri="{FF2B5EF4-FFF2-40B4-BE49-F238E27FC236}">
                <a16:creationId xmlns:a16="http://schemas.microsoft.com/office/drawing/2014/main" id="{AC15C886-8515-4EDF-9DBC-B5FDDFC5C547}"/>
              </a:ext>
            </a:extLst>
          </p:cNvPr>
          <p:cNvSpPr>
            <a:spLocks noGrp="1"/>
          </p:cNvSpPr>
          <p:nvPr>
            <p:ph type="title"/>
          </p:nvPr>
        </p:nvSpPr>
        <p:spPr>
          <a:xfrm>
            <a:off x="986921" y="524535"/>
            <a:ext cx="5005614" cy="822960"/>
          </a:xfrm>
        </p:spPr>
        <p:txBody>
          <a:bodyPr/>
          <a:lstStyle/>
          <a:p>
            <a:r>
              <a:rPr lang="en-US" dirty="0"/>
              <a:t>Considerations for the Proposed Middle School Schedule </a:t>
            </a:r>
          </a:p>
        </p:txBody>
      </p:sp>
      <p:sp>
        <p:nvSpPr>
          <p:cNvPr id="8" name="Text Placeholder 7">
            <a:extLst>
              <a:ext uri="{FF2B5EF4-FFF2-40B4-BE49-F238E27FC236}">
                <a16:creationId xmlns:a16="http://schemas.microsoft.com/office/drawing/2014/main" id="{6C469F8B-7C3F-4E63-94F6-B4178842A9E0}"/>
              </a:ext>
            </a:extLst>
          </p:cNvPr>
          <p:cNvSpPr>
            <a:spLocks noGrp="1"/>
          </p:cNvSpPr>
          <p:nvPr>
            <p:ph type="body" sz="quarter" idx="11"/>
          </p:nvPr>
        </p:nvSpPr>
        <p:spPr>
          <a:xfrm>
            <a:off x="729343" y="1669120"/>
            <a:ext cx="5005614" cy="4778080"/>
          </a:xfrm>
        </p:spPr>
        <p:txBody>
          <a:bodyPr/>
          <a:lstStyle/>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AAA = Advisory/Attendance/Announcements will allow for educators and students to develop relationships </a:t>
            </a:r>
          </a:p>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Blocks and breaks are flexible per team (maybe lunch, too)</a:t>
            </a: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Sustained professional development to start the year for educators</a:t>
            </a:r>
          </a:p>
          <a:p>
            <a:pPr marR="0" lvl="0">
              <a:spcBef>
                <a:spcPts val="0"/>
              </a:spcBef>
              <a:spcAft>
                <a:spcPts val="0"/>
              </a:spcAft>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mbria" panose="02040503050406030204" pitchFamily="18" charset="0"/>
                <a:ea typeface="MS Mincho" panose="02020609040205080304" pitchFamily="49" charset="-128"/>
                <a:cs typeface="Times New Roman" panose="02020603050405020304" pitchFamily="18" charset="0"/>
              </a:rPr>
              <a:t> Training videos for parents on platforms and remote learning  </a:t>
            </a:r>
          </a:p>
          <a:p>
            <a:pPr marL="342900" marR="0" lvl="0" indent="-342900">
              <a:spcBef>
                <a:spcPts val="0"/>
              </a:spcBef>
              <a:spcAft>
                <a:spcPts val="0"/>
              </a:spcAft>
              <a:buFont typeface="Symbol" panose="05050102010706020507" pitchFamily="18" charset="2"/>
              <a:buChar char=""/>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*Music, Art, FACS, Tech Education will remain  one per quarter </a:t>
            </a:r>
          </a:p>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*PE one day and Health the other day all year or every day for half year</a:t>
            </a:r>
          </a:p>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*World Language /Hatchet Time will be  everyday all year </a:t>
            </a:r>
          </a:p>
          <a:p>
            <a:pPr marL="285750" indent="-28575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Band &amp; Chorus in large group could happen on  Fridays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7652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4AD1-924D-4913-9E89-8CC326042E01}"/>
              </a:ext>
            </a:extLst>
          </p:cNvPr>
          <p:cNvSpPr>
            <a:spLocks noGrp="1"/>
          </p:cNvSpPr>
          <p:nvPr>
            <p:ph type="title"/>
          </p:nvPr>
        </p:nvSpPr>
        <p:spPr/>
        <p:txBody>
          <a:bodyPr/>
          <a:lstStyle/>
          <a:p>
            <a:r>
              <a:rPr lang="en-US" dirty="0"/>
              <a:t>High School Proposed Schedule </a:t>
            </a:r>
          </a:p>
        </p:txBody>
      </p:sp>
      <p:graphicFrame>
        <p:nvGraphicFramePr>
          <p:cNvPr id="4" name="Table 3">
            <a:extLst>
              <a:ext uri="{FF2B5EF4-FFF2-40B4-BE49-F238E27FC236}">
                <a16:creationId xmlns:a16="http://schemas.microsoft.com/office/drawing/2014/main" id="{6B3B6B78-1AF8-4CE5-BA72-0398781884A2}"/>
              </a:ext>
            </a:extLst>
          </p:cNvPr>
          <p:cNvGraphicFramePr>
            <a:graphicFrameLocks noGrp="1"/>
          </p:cNvGraphicFramePr>
          <p:nvPr>
            <p:extLst>
              <p:ext uri="{D42A27DB-BD31-4B8C-83A1-F6EECF244321}">
                <p14:modId xmlns:p14="http://schemas.microsoft.com/office/powerpoint/2010/main" val="905021811"/>
              </p:ext>
            </p:extLst>
          </p:nvPr>
        </p:nvGraphicFramePr>
        <p:xfrm>
          <a:off x="1162755" y="1648177"/>
          <a:ext cx="9132712" cy="2922322"/>
        </p:xfrm>
        <a:graphic>
          <a:graphicData uri="http://schemas.openxmlformats.org/drawingml/2006/table">
            <a:tbl>
              <a:tblPr firstRow="1" firstCol="1" bandRow="1"/>
              <a:tblGrid>
                <a:gridCol w="1521883">
                  <a:extLst>
                    <a:ext uri="{9D8B030D-6E8A-4147-A177-3AD203B41FA5}">
                      <a16:colId xmlns:a16="http://schemas.microsoft.com/office/drawing/2014/main" val="3474898996"/>
                    </a:ext>
                  </a:extLst>
                </a:gridCol>
                <a:gridCol w="1521883">
                  <a:extLst>
                    <a:ext uri="{9D8B030D-6E8A-4147-A177-3AD203B41FA5}">
                      <a16:colId xmlns:a16="http://schemas.microsoft.com/office/drawing/2014/main" val="3303871354"/>
                    </a:ext>
                  </a:extLst>
                </a:gridCol>
                <a:gridCol w="1521883">
                  <a:extLst>
                    <a:ext uri="{9D8B030D-6E8A-4147-A177-3AD203B41FA5}">
                      <a16:colId xmlns:a16="http://schemas.microsoft.com/office/drawing/2014/main" val="257897039"/>
                    </a:ext>
                  </a:extLst>
                </a:gridCol>
                <a:gridCol w="1521883">
                  <a:extLst>
                    <a:ext uri="{9D8B030D-6E8A-4147-A177-3AD203B41FA5}">
                      <a16:colId xmlns:a16="http://schemas.microsoft.com/office/drawing/2014/main" val="2025146124"/>
                    </a:ext>
                  </a:extLst>
                </a:gridCol>
                <a:gridCol w="1522590">
                  <a:extLst>
                    <a:ext uri="{9D8B030D-6E8A-4147-A177-3AD203B41FA5}">
                      <a16:colId xmlns:a16="http://schemas.microsoft.com/office/drawing/2014/main" val="3942952049"/>
                    </a:ext>
                  </a:extLst>
                </a:gridCol>
                <a:gridCol w="1522590">
                  <a:extLst>
                    <a:ext uri="{9D8B030D-6E8A-4147-A177-3AD203B41FA5}">
                      <a16:colId xmlns:a16="http://schemas.microsoft.com/office/drawing/2014/main" val="271083483"/>
                    </a:ext>
                  </a:extLst>
                </a:gridCol>
              </a:tblGrid>
              <a:tr h="46695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WEDNESDAY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THURSDAY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94054091"/>
                  </a:ext>
                </a:extLst>
              </a:tr>
              <a:tr h="230482">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7:30-9:00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Period 1A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 2A</a:t>
                      </a:r>
                      <a:endParaRPr lang="en-US" sz="1800" b="0" i="0" u="none" strike="noStrike" dirty="0">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 1B</a:t>
                      </a:r>
                      <a:endParaRPr lang="en-US" sz="1800" b="0" i="0" u="none" strike="noStrike" dirty="0">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Period 2B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FLEX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821798"/>
                  </a:ext>
                </a:extLst>
              </a:tr>
              <a:tr h="2304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FLEX</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671810"/>
                  </a:ext>
                </a:extLst>
              </a:tr>
              <a:tr h="230482">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9:04-10:34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Period 3A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 4A</a:t>
                      </a:r>
                      <a:endParaRPr lang="en-US" sz="1800" b="0" i="0" u="none" strike="noStrike">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 3B</a:t>
                      </a:r>
                      <a:endParaRPr lang="en-US" sz="1800" b="0" i="0" u="none" strike="noStrike">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Period 4B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FLEX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010466"/>
                  </a:ext>
                </a:extLst>
              </a:tr>
              <a:tr h="2304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FLEX</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700217"/>
                  </a:ext>
                </a:extLst>
              </a:tr>
              <a:tr h="230482">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10:38-10:48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HR/ADV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HR/ADV</a:t>
                      </a:r>
                      <a:endParaRPr lang="en-US" sz="1800" b="0" i="0" u="none" strike="noStrike">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HR/ADV</a:t>
                      </a:r>
                      <a:endParaRPr lang="en-US" sz="1800" b="0" i="0" u="none" strike="noStrike">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HR/ADV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FLEX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242877"/>
                  </a:ext>
                </a:extLst>
              </a:tr>
              <a:tr h="2304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FLEX</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889391"/>
                  </a:ext>
                </a:extLst>
              </a:tr>
              <a:tr h="230482">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10:52-12:41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Period 5A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 6A</a:t>
                      </a:r>
                      <a:endParaRPr lang="en-US" sz="1800" b="0" i="0" u="none" strike="noStrike">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 5B</a:t>
                      </a:r>
                      <a:endParaRPr lang="en-US" sz="1800" b="0" i="0" u="none" strike="noStrike">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Period 6B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FLEX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163710"/>
                  </a:ext>
                </a:extLst>
              </a:tr>
              <a:tr h="2304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24794"/>
                  </a:ext>
                </a:extLst>
              </a:tr>
              <a:tr h="230482">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12:45-2:15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Period 7A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 8A</a:t>
                      </a:r>
                      <a:endParaRPr lang="en-US" sz="1800" b="0" i="0" u="none" strike="noStrike" dirty="0">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rtl="0" eaLnBrk="1" fontAlgn="t" latinLnBrk="0" hangingPunct="1">
                        <a:lnSpc>
                          <a:spcPct val="107000"/>
                        </a:lnSpc>
                        <a:spcBef>
                          <a:spcPts val="0"/>
                        </a:spcBef>
                        <a:spcAft>
                          <a:spcPts val="0"/>
                        </a:spcAft>
                      </a:pPr>
                      <a:r>
                        <a:rPr lang="en-US" sz="16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Period 7B</a:t>
                      </a:r>
                      <a:endParaRPr lang="en-US" sz="1800" b="0" i="0" u="none" strike="noStrike" dirty="0">
                        <a:effectLst/>
                        <a:latin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Period 8B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FLEX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046375"/>
                  </a:ext>
                </a:extLst>
              </a:tr>
              <a:tr h="2304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317538"/>
                  </a:ext>
                </a:extLst>
              </a:tr>
            </a:tbl>
          </a:graphicData>
        </a:graphic>
      </p:graphicFrame>
      <p:sp>
        <p:nvSpPr>
          <p:cNvPr id="5" name="Title 1">
            <a:extLst>
              <a:ext uri="{FF2B5EF4-FFF2-40B4-BE49-F238E27FC236}">
                <a16:creationId xmlns:a16="http://schemas.microsoft.com/office/drawing/2014/main" id="{52B4E0A4-8064-4F40-A856-53323B5F0323}"/>
              </a:ext>
            </a:extLst>
          </p:cNvPr>
          <p:cNvSpPr txBox="1">
            <a:spLocks/>
          </p:cNvSpPr>
          <p:nvPr/>
        </p:nvSpPr>
        <p:spPr>
          <a:xfrm>
            <a:off x="1162755" y="4413955"/>
            <a:ext cx="10634134" cy="1604383"/>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LUNCHES WILL BE SPLIT UP INTO FOUR GROUPS DURING PERIOD 5 AND PERIOD 6</a:t>
            </a:r>
          </a:p>
          <a:p>
            <a:pPr>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LUNCH A: 10:52-11:17</a:t>
            </a:r>
          </a:p>
          <a:p>
            <a:pPr>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LUNCH B: 11:20-11:45</a:t>
            </a:r>
          </a:p>
          <a:p>
            <a:pPr>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LUNCH C: 11:48-12:15</a:t>
            </a:r>
          </a:p>
          <a:p>
            <a:pPr>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LUNCH D: 12:16-12:41</a:t>
            </a:r>
          </a:p>
          <a:p>
            <a:pPr>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02721037"/>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75C36-314A-42CB-9114-6E0CE4AB2735}">
  <ds:schemaRefs>
    <ds:schemaRef ds:uri="http://schemas.microsoft.com/office/2006/metadata/properties"/>
    <ds:schemaRef ds:uri="http://schemas.microsoft.com/office/infopath/2007/PartnerControls"/>
    <ds:schemaRef ds:uri="http://purl.org/dc/dcmitype/"/>
    <ds:schemaRef ds:uri="http://schemas.microsoft.com/office/2006/documentManagement/types"/>
    <ds:schemaRef ds:uri="16c05727-aa75-4e4a-9b5f-8a80a1165891"/>
    <ds:schemaRef ds:uri="http://schemas.openxmlformats.org/package/2006/metadata/core-properties"/>
    <ds:schemaRef ds:uri="http://purl.org/dc/elements/1.1/"/>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1149</Words>
  <Application>Microsoft Office PowerPoint</Application>
  <PresentationFormat>Widescreen</PresentationFormat>
  <Paragraphs>150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Corbel</vt:lpstr>
      <vt:lpstr>Symbol</vt:lpstr>
      <vt:lpstr>Office Theme</vt:lpstr>
      <vt:lpstr>Dual on Location /Remote Learning  Task Force  </vt:lpstr>
      <vt:lpstr> Task Force Essential Questions:  What needs to be in place for us to have a dual system (hybrid) or in-person and remote education for preschool through grade 12?   What have we learned since March 13th in a remote atmosphere about learning environments and barriers to learning?   What do we need to maintain from our remote experience for learning?  What needs to be improved for us to be prepared to teach and for students to learn and be assessed? What tools do we need?   </vt:lpstr>
      <vt:lpstr>Optimize Time with Students in Our Schools </vt:lpstr>
      <vt:lpstr>Recommendations on Curriculum and Instruction  </vt:lpstr>
      <vt:lpstr> Sample Schedules</vt:lpstr>
      <vt:lpstr>Considerations for the Proposed Elementary School  Schedule</vt:lpstr>
      <vt:lpstr>Middle School Sample Schedule </vt:lpstr>
      <vt:lpstr>Considerations for the Proposed Middle School Schedule </vt:lpstr>
      <vt:lpstr>High School Proposed Schedule </vt:lpstr>
      <vt:lpstr>Considerations for the Proposed High School Schedule </vt:lpstr>
      <vt:lpstr>Optimizing Remote Learning</vt:lpstr>
      <vt:lpstr>Considerations for Remote Learning </vt:lpstr>
      <vt:lpstr>Learning Platforms </vt:lpstr>
      <vt:lpstr>Considerations for Learning Platforms </vt:lpstr>
      <vt:lpstr>Work that needs to be completed</vt:lpstr>
      <vt:lpstr>Proposed Summer  Work 2020 </vt:lpstr>
      <vt:lpstr>Thank  You and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2020-07-13T18:45:43Z</dcterms:created>
  <dcterms:modified xsi:type="dcterms:W3CDTF">2020-07-16T13:42:27Z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