
<file path=[Content_Types].xml><?xml version="1.0" encoding="utf-8"?>
<Types xmlns="http://schemas.openxmlformats.org/package/2006/content-types">
  <Default Extension="jpeg" ContentType="image/jpeg"/>
  <Default Extension="mpg" ContentType="video/m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57"/>
  </p:notesMasterIdLst>
  <p:sldIdLst>
    <p:sldId id="271" r:id="rId5"/>
    <p:sldId id="256" r:id="rId6"/>
    <p:sldId id="257" r:id="rId7"/>
    <p:sldId id="259" r:id="rId8"/>
    <p:sldId id="260" r:id="rId9"/>
    <p:sldId id="262" r:id="rId10"/>
    <p:sldId id="263" r:id="rId11"/>
    <p:sldId id="264" r:id="rId12"/>
    <p:sldId id="265" r:id="rId13"/>
    <p:sldId id="314" r:id="rId14"/>
    <p:sldId id="559" r:id="rId15"/>
    <p:sldId id="285" r:id="rId16"/>
    <p:sldId id="267" r:id="rId17"/>
    <p:sldId id="269" r:id="rId18"/>
    <p:sldId id="273" r:id="rId19"/>
    <p:sldId id="274" r:id="rId20"/>
    <p:sldId id="276" r:id="rId21"/>
    <p:sldId id="278" r:id="rId22"/>
    <p:sldId id="277" r:id="rId23"/>
    <p:sldId id="280" r:id="rId24"/>
    <p:sldId id="282" r:id="rId25"/>
    <p:sldId id="307" r:id="rId26"/>
    <p:sldId id="308" r:id="rId27"/>
    <p:sldId id="283" r:id="rId28"/>
    <p:sldId id="279" r:id="rId29"/>
    <p:sldId id="289" r:id="rId30"/>
    <p:sldId id="290" r:id="rId31"/>
    <p:sldId id="291" r:id="rId32"/>
    <p:sldId id="292" r:id="rId33"/>
    <p:sldId id="293" r:id="rId34"/>
    <p:sldId id="294" r:id="rId35"/>
    <p:sldId id="295" r:id="rId36"/>
    <p:sldId id="296" r:id="rId37"/>
    <p:sldId id="299" r:id="rId38"/>
    <p:sldId id="297" r:id="rId39"/>
    <p:sldId id="298" r:id="rId40"/>
    <p:sldId id="300" r:id="rId41"/>
    <p:sldId id="306" r:id="rId42"/>
    <p:sldId id="302" r:id="rId43"/>
    <p:sldId id="303" r:id="rId44"/>
    <p:sldId id="304" r:id="rId45"/>
    <p:sldId id="281" r:id="rId46"/>
    <p:sldId id="309" r:id="rId47"/>
    <p:sldId id="568" r:id="rId48"/>
    <p:sldId id="569" r:id="rId49"/>
    <p:sldId id="560" r:id="rId50"/>
    <p:sldId id="565" r:id="rId51"/>
    <p:sldId id="566" r:id="rId52"/>
    <p:sldId id="567" r:id="rId53"/>
    <p:sldId id="562" r:id="rId54"/>
    <p:sldId id="561" r:id="rId55"/>
    <p:sldId id="564"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63F268-7CC1-4E70-BDB8-4808B51A7880}" v="2" dt="2021-03-09T13:41:04.5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59"/>
    <p:restoredTop sz="93617"/>
  </p:normalViewPr>
  <p:slideViewPr>
    <p:cSldViewPr>
      <p:cViewPr varScale="1">
        <p:scale>
          <a:sx n="90" d="100"/>
          <a:sy n="90" d="100"/>
        </p:scale>
        <p:origin x="1184" y="192"/>
      </p:cViewPr>
      <p:guideLst>
        <p:guide orient="horz" pos="2160"/>
        <p:guide pos="2880"/>
      </p:guideLst>
    </p:cSldViewPr>
  </p:slideViewPr>
  <p:notesTextViewPr>
    <p:cViewPr>
      <p:scale>
        <a:sx n="1" d="1"/>
        <a:sy n="1" d="1"/>
      </p:scale>
      <p:origin x="0" y="0"/>
    </p:cViewPr>
  </p:notesTextViewPr>
  <p:sorterViewPr>
    <p:cViewPr>
      <p:scale>
        <a:sx n="100" d="100"/>
        <a:sy n="100" d="100"/>
      </p:scale>
      <p:origin x="0" y="15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tt, Jessica (MHS)" userId="0cf63ef2-f629-41dc-a868-747c5252ec41" providerId="ADAL" clId="{5363F268-7CC1-4E70-BDB8-4808B51A7880}"/>
    <pc:docChg chg="custSel modSld">
      <pc:chgData name="Gott, Jessica (MHS)" userId="0cf63ef2-f629-41dc-a868-747c5252ec41" providerId="ADAL" clId="{5363F268-7CC1-4E70-BDB8-4808B51A7880}" dt="2021-03-09T13:42:06.560" v="192" actId="20577"/>
      <pc:docMkLst>
        <pc:docMk/>
      </pc:docMkLst>
      <pc:sldChg chg="delSp mod delAnim">
        <pc:chgData name="Gott, Jessica (MHS)" userId="0cf63ef2-f629-41dc-a868-747c5252ec41" providerId="ADAL" clId="{5363F268-7CC1-4E70-BDB8-4808B51A7880}" dt="2021-03-09T13:40:17.570" v="0" actId="478"/>
        <pc:sldMkLst>
          <pc:docMk/>
          <pc:sldMk cId="4220301342" sldId="562"/>
        </pc:sldMkLst>
        <pc:picChg chg="del">
          <ac:chgData name="Gott, Jessica (MHS)" userId="0cf63ef2-f629-41dc-a868-747c5252ec41" providerId="ADAL" clId="{5363F268-7CC1-4E70-BDB8-4808B51A7880}" dt="2021-03-09T13:40:17.570" v="0" actId="478"/>
          <ac:picMkLst>
            <pc:docMk/>
            <pc:sldMk cId="4220301342" sldId="562"/>
            <ac:picMk id="4" creationId="{11C5CF52-5178-402C-A19C-3F48BAEF03A6}"/>
          </ac:picMkLst>
        </pc:picChg>
      </pc:sldChg>
      <pc:sldChg chg="modSp mod">
        <pc:chgData name="Gott, Jessica (MHS)" userId="0cf63ef2-f629-41dc-a868-747c5252ec41" providerId="ADAL" clId="{5363F268-7CC1-4E70-BDB8-4808B51A7880}" dt="2021-03-09T13:42:06.560" v="192" actId="20577"/>
        <pc:sldMkLst>
          <pc:docMk/>
          <pc:sldMk cId="302614220" sldId="568"/>
        </pc:sldMkLst>
        <pc:spChg chg="mod">
          <ac:chgData name="Gott, Jessica (MHS)" userId="0cf63ef2-f629-41dc-a868-747c5252ec41" providerId="ADAL" clId="{5363F268-7CC1-4E70-BDB8-4808B51A7880}" dt="2021-03-09T13:42:06.560" v="192" actId="20577"/>
          <ac:spMkLst>
            <pc:docMk/>
            <pc:sldMk cId="302614220" sldId="568"/>
            <ac:spMk id="3" creationId="{6335DD5F-89EB-4F49-AC1E-B0BDD267E92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7EF6B1-C69A-924B-93BE-54A8DAED8E5F}" type="datetimeFigureOut">
              <a:rPr lang="en-US" smtClean="0"/>
              <a:t>3/9/21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619C61-7825-7448-8068-E04F27B03C28}" type="slidenum">
              <a:rPr lang="en-US" smtClean="0"/>
              <a:t>‹#›</a:t>
            </a:fld>
            <a:endParaRPr lang="en-US"/>
          </a:p>
        </p:txBody>
      </p:sp>
    </p:spTree>
    <p:extLst>
      <p:ext uri="{BB962C8B-B14F-4D97-AF65-F5344CB8AC3E}">
        <p14:creationId xmlns:p14="http://schemas.microsoft.com/office/powerpoint/2010/main" val="17926411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Dr. Peg Dawson. I’m a psychologist and the co-author of a number of books on executive skills. This is a PowerPoint I put together to help teenagers understand what executive skills are and the role they play in school success. Before I talk about these skills specifically, though, I want to give you some information about the teen brain and what makes the brains of teenagers different from those of adults. Adolescence is a unique time in human development and a lot of the changes that teens are experiencing are happening in the brain.</a:t>
            </a:r>
          </a:p>
        </p:txBody>
      </p:sp>
      <p:sp>
        <p:nvSpPr>
          <p:cNvPr id="4" name="Slide Number Placeholder 3"/>
          <p:cNvSpPr>
            <a:spLocks noGrp="1"/>
          </p:cNvSpPr>
          <p:nvPr>
            <p:ph type="sldNum" sz="quarter" idx="5"/>
          </p:nvPr>
        </p:nvSpPr>
        <p:spPr/>
        <p:txBody>
          <a:bodyPr/>
          <a:lstStyle/>
          <a:p>
            <a:fld id="{58619C61-7825-7448-8068-E04F27B03C28}" type="slidenum">
              <a:rPr lang="en-US" smtClean="0"/>
              <a:t>1</a:t>
            </a:fld>
            <a:endParaRPr lang="en-US"/>
          </a:p>
        </p:txBody>
      </p:sp>
    </p:spTree>
    <p:extLst>
      <p:ext uri="{BB962C8B-B14F-4D97-AF65-F5344CB8AC3E}">
        <p14:creationId xmlns:p14="http://schemas.microsoft.com/office/powerpoint/2010/main" val="198481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42</a:t>
            </a:fld>
            <a:endParaRPr lang="en-US"/>
          </a:p>
        </p:txBody>
      </p:sp>
    </p:spTree>
    <p:extLst>
      <p:ext uri="{BB962C8B-B14F-4D97-AF65-F5344CB8AC3E}">
        <p14:creationId xmlns:p14="http://schemas.microsoft.com/office/powerpoint/2010/main" val="2409721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included in just about all our books, including Smart but Scattered Teens</a:t>
            </a:r>
          </a:p>
        </p:txBody>
      </p:sp>
      <p:sp>
        <p:nvSpPr>
          <p:cNvPr id="4" name="Slide Number Placeholder 3"/>
          <p:cNvSpPr>
            <a:spLocks noGrp="1"/>
          </p:cNvSpPr>
          <p:nvPr>
            <p:ph type="sldNum" sz="quarter" idx="5"/>
          </p:nvPr>
        </p:nvSpPr>
        <p:spPr/>
        <p:txBody>
          <a:bodyPr/>
          <a:lstStyle/>
          <a:p>
            <a:fld id="{58619C61-7825-7448-8068-E04F27B03C28}" type="slidenum">
              <a:rPr lang="en-US" smtClean="0"/>
              <a:t>43</a:t>
            </a:fld>
            <a:endParaRPr lang="en-US"/>
          </a:p>
        </p:txBody>
      </p:sp>
    </p:spTree>
    <p:extLst>
      <p:ext uri="{BB962C8B-B14F-4D97-AF65-F5344CB8AC3E}">
        <p14:creationId xmlns:p14="http://schemas.microsoft.com/office/powerpoint/2010/main" val="3270923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youtu.be</a:t>
            </a:r>
            <a:r>
              <a:rPr lang="en-US" dirty="0"/>
              <a:t>/</a:t>
            </a:r>
            <a:r>
              <a:rPr lang="en-US" dirty="0" err="1"/>
              <a:t>YCaEJFNJCeY</a:t>
            </a:r>
            <a:endParaRPr lang="en-US" dirty="0"/>
          </a:p>
        </p:txBody>
      </p:sp>
      <p:sp>
        <p:nvSpPr>
          <p:cNvPr id="4" name="Slide Number Placeholder 3"/>
          <p:cNvSpPr>
            <a:spLocks noGrp="1"/>
          </p:cNvSpPr>
          <p:nvPr>
            <p:ph type="sldNum" sz="quarter" idx="5"/>
          </p:nvPr>
        </p:nvSpPr>
        <p:spPr/>
        <p:txBody>
          <a:bodyPr/>
          <a:lstStyle/>
          <a:p>
            <a:fld id="{58619C61-7825-7448-8068-E04F27B03C28}" type="slidenum">
              <a:rPr lang="en-US" smtClean="0"/>
              <a:t>45</a:t>
            </a:fld>
            <a:endParaRPr lang="en-US"/>
          </a:p>
        </p:txBody>
      </p:sp>
    </p:spTree>
    <p:extLst>
      <p:ext uri="{BB962C8B-B14F-4D97-AF65-F5344CB8AC3E}">
        <p14:creationId xmlns:p14="http://schemas.microsoft.com/office/powerpoint/2010/main" val="278177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3</a:t>
            </a:fld>
            <a:endParaRPr lang="en-US"/>
          </a:p>
        </p:txBody>
      </p:sp>
    </p:spTree>
    <p:extLst>
      <p:ext uri="{BB962C8B-B14F-4D97-AF65-F5344CB8AC3E}">
        <p14:creationId xmlns:p14="http://schemas.microsoft.com/office/powerpoint/2010/main" val="3787991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graphic shows how easily the brain changes in the earliest years of life.</a:t>
            </a:r>
            <a:r>
              <a:rPr lang="en-US" baseline="0" dirty="0"/>
              <a:t> This is represented by the dark red line. The lighter line shows how much effort it takes to change the brain. Make the point that in the first few years of life we rack up lots of experiences and the brain changes quickly and easily—think about learning how to walk and talk and navigate the physical world during the preschool years. Although the brain becomes a little less malleable as childhood progresses, the amount of effort stays pretty much the same until the late teens. This is why this is a good time to establish the skills we’ll need to be independent as adults. </a:t>
            </a:r>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12</a:t>
            </a:fld>
            <a:endParaRPr lang="en-US"/>
          </a:p>
        </p:txBody>
      </p:sp>
    </p:spTree>
    <p:extLst>
      <p:ext uri="{BB962C8B-B14F-4D97-AF65-F5344CB8AC3E}">
        <p14:creationId xmlns:p14="http://schemas.microsoft.com/office/powerpoint/2010/main" val="300477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electron</a:t>
            </a:r>
            <a:r>
              <a:rPr lang="en-US" baseline="0" dirty="0"/>
              <a:t> microscope picture of nerve cells—the dark center is the cell and the lighter part around it is the myelin. To help people understand how myelin works, m</a:t>
            </a:r>
            <a:r>
              <a:rPr lang="en-US" dirty="0"/>
              <a:t>ake the analogy to insulation on an electric</a:t>
            </a:r>
            <a:r>
              <a:rPr lang="en-US" baseline="0" dirty="0"/>
              <a:t> cord—a similar process is involved. </a:t>
            </a:r>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15</a:t>
            </a:fld>
            <a:endParaRPr lang="en-US"/>
          </a:p>
        </p:txBody>
      </p:sp>
    </p:spTree>
    <p:extLst>
      <p:ext uri="{BB962C8B-B14F-4D97-AF65-F5344CB8AC3E}">
        <p14:creationId xmlns:p14="http://schemas.microsoft.com/office/powerpoint/2010/main" val="74586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might be a good place to have a discussion about the</a:t>
            </a:r>
            <a:r>
              <a:rPr lang="en-US" baseline="0" dirty="0"/>
              <a:t> impact of practice on athletic skill. Why do basketball players spend hours practicing free throws or 3-point shots? Have students supply personal examples of how practice helped them get better at something. Playing an instrument is another example—as are video games. You may also want to explain that in the very early stages of learning a skill the brain burns a tremendous amount of glucose—the fuel that powers the brain, whereas the better you get at a skill, the less glucose it takes to produce a higher level response. Here’s what they found teaching novice Tetris players to learn the game: </a:t>
            </a:r>
            <a:r>
              <a:rPr lang="en-US" sz="1200" kern="1200" dirty="0">
                <a:solidFill>
                  <a:schemeClr val="tx1"/>
                </a:solidFill>
                <a:latin typeface="+mn-lt"/>
                <a:ea typeface="+mn-ea"/>
                <a:cs typeface="+mn-cs"/>
              </a:rPr>
              <a:t>In first-time users, Tetris significantly raises cerebral glucose metabolic rates (GMRs), meaning brain energy consumption soars. Yet, after four to eight weeks of daily doses, GMRs sink to normal, while performance increases seven-fold, on average. Tetris trains your brain to stop using inefficient gray matter, perhaps a key cognitive strategy for learning. In fact, the lowest final GMRs are found in the best players' brains, the ones most efficient at dealing with Tetris's </a:t>
            </a:r>
            <a:r>
              <a:rPr lang="en-US" sz="1200" kern="1200" dirty="0" err="1">
                <a:solidFill>
                  <a:schemeClr val="tx1"/>
                </a:solidFill>
                <a:latin typeface="+mn-lt"/>
                <a:ea typeface="+mn-ea"/>
                <a:cs typeface="+mn-cs"/>
              </a:rPr>
              <a:t>Daedalian</a:t>
            </a:r>
            <a:r>
              <a:rPr lang="en-US" sz="1200" kern="1200" dirty="0">
                <a:solidFill>
                  <a:schemeClr val="tx1"/>
                </a:solidFill>
                <a:latin typeface="+mn-lt"/>
                <a:ea typeface="+mn-ea"/>
                <a:cs typeface="+mn-cs"/>
              </a:rPr>
              <a:t> geometry.</a:t>
            </a:r>
          </a:p>
        </p:txBody>
      </p:sp>
      <p:sp>
        <p:nvSpPr>
          <p:cNvPr id="4" name="Slide Number Placeholder 3"/>
          <p:cNvSpPr>
            <a:spLocks noGrp="1"/>
          </p:cNvSpPr>
          <p:nvPr>
            <p:ph type="sldNum" sz="quarter" idx="10"/>
          </p:nvPr>
        </p:nvSpPr>
        <p:spPr/>
        <p:txBody>
          <a:bodyPr/>
          <a:lstStyle/>
          <a:p>
            <a:fld id="{58619C61-7825-7448-8068-E04F27B03C28}" type="slidenum">
              <a:rPr lang="en-US" smtClean="0"/>
              <a:t>16</a:t>
            </a:fld>
            <a:endParaRPr lang="en-US"/>
          </a:p>
        </p:txBody>
      </p:sp>
    </p:spTree>
    <p:extLst>
      <p:ext uri="{BB962C8B-B14F-4D97-AF65-F5344CB8AC3E}">
        <p14:creationId xmlns:p14="http://schemas.microsoft.com/office/powerpoint/2010/main" val="674847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www.nytimes.com</a:t>
            </a:r>
            <a:r>
              <a:rPr lang="en-US" dirty="0"/>
              <a:t>/interactive/2008/09/15/health/20080915-brain-development.html</a:t>
            </a:r>
          </a:p>
          <a:p>
            <a:r>
              <a:rPr lang="en-US" dirty="0"/>
              <a:t>This is the link to the NY</a:t>
            </a:r>
            <a:r>
              <a:rPr lang="en-US" baseline="0" dirty="0"/>
              <a:t> Times interactive that shows a series of MRI scans between the ages of 4 and 21. I usually scan quickly from beginning to end and then bring it back to age 13. If you’re using it with high school students, you could select a different age. </a:t>
            </a:r>
            <a:endParaRPr lang="en-US" dirty="0"/>
          </a:p>
          <a:p>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22</a:t>
            </a:fld>
            <a:endParaRPr lang="en-US"/>
          </a:p>
        </p:txBody>
      </p:sp>
    </p:spTree>
    <p:extLst>
      <p:ext uri="{BB962C8B-B14F-4D97-AF65-F5344CB8AC3E}">
        <p14:creationId xmlns:p14="http://schemas.microsoft.com/office/powerpoint/2010/main" val="5394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a:t>
            </a:r>
            <a:r>
              <a:rPr lang="en-US" baseline="0" dirty="0"/>
              <a:t> image on the right represents the part of the brain associated with decision making: the ventromedial prefrontal cortex, if you want to use the technical term. The blue portion on the left shows where impulse control resides—the dorsolateral prefrontal cortex. You might be able to elicit examples from students about when impulsivity overrode good decision-making. I often use the example of texting and driving. Asked whether it’s a good idea, no teenager says yes. But when you’re behind the wheel and the cell phone is sitting on the passenger seat, it’s almost irresistible when you hear that ping—you pick up the phone without even thinking. </a:t>
            </a:r>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24</a:t>
            </a:fld>
            <a:endParaRPr lang="en-US"/>
          </a:p>
        </p:txBody>
      </p:sp>
    </p:spTree>
    <p:extLst>
      <p:ext uri="{BB962C8B-B14F-4D97-AF65-F5344CB8AC3E}">
        <p14:creationId xmlns:p14="http://schemas.microsoft.com/office/powerpoint/2010/main" val="1242233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quot</a:t>
            </a:r>
            <a:r>
              <a:rPr lang="en-US" baseline="0" dirty="0"/>
              <a:t>e from a Parade Magazine article on the teen brain that was published several years ago </a:t>
            </a:r>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25</a:t>
            </a:fld>
            <a:endParaRPr lang="en-US"/>
          </a:p>
        </p:txBody>
      </p:sp>
    </p:spTree>
    <p:extLst>
      <p:ext uri="{BB962C8B-B14F-4D97-AF65-F5344CB8AC3E}">
        <p14:creationId xmlns:p14="http://schemas.microsoft.com/office/powerpoint/2010/main" val="1197809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colored portion here represents</a:t>
            </a:r>
            <a:r>
              <a:rPr lang="en-US" baseline="0" dirty="0"/>
              <a:t> the limbic system. In particular, you may want to mention the </a:t>
            </a:r>
            <a:r>
              <a:rPr lang="en-US" baseline="0" dirty="0" err="1"/>
              <a:t>amgydala</a:t>
            </a:r>
            <a:r>
              <a:rPr lang="en-US" baseline="0" dirty="0"/>
              <a:t>, which is the “fight or flight” portion and the hippocampus, which stores past memories. </a:t>
            </a:r>
            <a:endParaRPr lang="en-US" dirty="0"/>
          </a:p>
        </p:txBody>
      </p:sp>
      <p:sp>
        <p:nvSpPr>
          <p:cNvPr id="4" name="Slide Number Placeholder 3"/>
          <p:cNvSpPr>
            <a:spLocks noGrp="1"/>
          </p:cNvSpPr>
          <p:nvPr>
            <p:ph type="sldNum" sz="quarter" idx="10"/>
          </p:nvPr>
        </p:nvSpPr>
        <p:spPr/>
        <p:txBody>
          <a:bodyPr/>
          <a:lstStyle/>
          <a:p>
            <a:fld id="{58619C61-7825-7448-8068-E04F27B03C28}" type="slidenum">
              <a:rPr lang="en-US" smtClean="0"/>
              <a:t>27</a:t>
            </a:fld>
            <a:endParaRPr lang="en-US"/>
          </a:p>
        </p:txBody>
      </p:sp>
    </p:spTree>
    <p:extLst>
      <p:ext uri="{BB962C8B-B14F-4D97-AF65-F5344CB8AC3E}">
        <p14:creationId xmlns:p14="http://schemas.microsoft.com/office/powerpoint/2010/main" val="2618924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66" name="Group 18"/>
          <p:cNvGrpSpPr>
            <a:grpSpLocks/>
          </p:cNvGrpSpPr>
          <p:nvPr/>
        </p:nvGrpSpPr>
        <p:grpSpPr bwMode="auto">
          <a:xfrm>
            <a:off x="-17463" y="-20638"/>
            <a:ext cx="9159876" cy="6878638"/>
            <a:chOff x="-11" y="-13"/>
            <a:chExt cx="5770" cy="4333"/>
          </a:xfrm>
        </p:grpSpPr>
        <p:sp>
          <p:nvSpPr>
            <p:cNvPr id="2050"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3"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4"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5"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6"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7"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8"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59"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0"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1"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2"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3"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4"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2065"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grpSp>
      <p:sp>
        <p:nvSpPr>
          <p:cNvPr id="2067" name="Rectangle 19"/>
          <p:cNvSpPr>
            <a:spLocks noGrp="1" noChangeArrowheads="1"/>
          </p:cNvSpPr>
          <p:nvPr>
            <p:ph type="ctrTitle" sz="quarter"/>
          </p:nvPr>
        </p:nvSpPr>
        <p:spPr>
          <a:xfrm>
            <a:off x="1295400" y="2286000"/>
            <a:ext cx="7772400" cy="1143000"/>
          </a:xfrm>
        </p:spPr>
        <p:txBody>
          <a:bodyPr/>
          <a:lstStyle>
            <a:lvl1pPr>
              <a:defRPr/>
            </a:lvl1pPr>
          </a:lstStyle>
          <a:p>
            <a:pPr lvl="0"/>
            <a:r>
              <a:rPr lang="en-US" noProof="0"/>
              <a:t>Click to edit Master title style</a:t>
            </a:r>
            <a:endParaRPr lang="en-US" noProof="0" dirty="0"/>
          </a:p>
        </p:txBody>
      </p:sp>
      <p:sp>
        <p:nvSpPr>
          <p:cNvPr id="2068" name="Rectangle 20"/>
          <p:cNvSpPr>
            <a:spLocks noGrp="1" noChangeArrowheads="1"/>
          </p:cNvSpPr>
          <p:nvPr>
            <p:ph type="subTitle" sz="quarter" idx="1"/>
          </p:nvPr>
        </p:nvSpPr>
        <p:spPr>
          <a:xfrm>
            <a:off x="2057400" y="3810000"/>
            <a:ext cx="6400800" cy="1752600"/>
          </a:xfrm>
        </p:spPr>
        <p:txBody>
          <a:bodyPr/>
          <a:lstStyle>
            <a:lvl1pPr marL="0" indent="0" algn="ctr">
              <a:buFontTx/>
              <a:buNone/>
              <a:defRPr/>
            </a:lvl1pPr>
          </a:lstStyle>
          <a:p>
            <a:pPr lvl="0"/>
            <a:r>
              <a:rPr lang="en-US" noProof="0"/>
              <a:t>Click to edit Master subtitle style</a:t>
            </a:r>
          </a:p>
        </p:txBody>
      </p:sp>
      <p:sp>
        <p:nvSpPr>
          <p:cNvPr id="2069" name="Rectangle 21"/>
          <p:cNvSpPr>
            <a:spLocks noGrp="1" noChangeArrowheads="1"/>
          </p:cNvSpPr>
          <p:nvPr>
            <p:ph type="dt" sz="quarter" idx="2"/>
          </p:nvPr>
        </p:nvSpPr>
        <p:spPr/>
        <p:txBody>
          <a:bodyPr/>
          <a:lstStyle>
            <a:lvl1pPr>
              <a:defRPr/>
            </a:lvl1pPr>
          </a:lstStyle>
          <a:p>
            <a:endParaRPr lang="en-US"/>
          </a:p>
        </p:txBody>
      </p:sp>
      <p:sp>
        <p:nvSpPr>
          <p:cNvPr id="2070" name="Rectangle 22"/>
          <p:cNvSpPr>
            <a:spLocks noGrp="1" noChangeArrowheads="1"/>
          </p:cNvSpPr>
          <p:nvPr>
            <p:ph type="ftr" sz="quarter" idx="3"/>
          </p:nvPr>
        </p:nvSpPr>
        <p:spPr/>
        <p:txBody>
          <a:bodyPr/>
          <a:lstStyle>
            <a:lvl1pPr>
              <a:defRPr/>
            </a:lvl1pPr>
          </a:lstStyle>
          <a:p>
            <a:endParaRPr lang="en-US"/>
          </a:p>
        </p:txBody>
      </p:sp>
      <p:sp>
        <p:nvSpPr>
          <p:cNvPr id="2071" name="Rectangle 23"/>
          <p:cNvSpPr>
            <a:spLocks noGrp="1" noChangeArrowheads="1"/>
          </p:cNvSpPr>
          <p:nvPr>
            <p:ph type="sldNum" sz="quarter" idx="4"/>
          </p:nvPr>
        </p:nvSpPr>
        <p:spPr/>
        <p:txBody>
          <a:bodyPr/>
          <a:lstStyle>
            <a:lvl1pPr>
              <a:defRPr/>
            </a:lvl1pPr>
          </a:lstStyle>
          <a:p>
            <a:fld id="{ABAD2830-F273-4060-86D4-4212F883872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186030-5CC8-4862-BD32-64EE76B21CF8}" type="slidenum">
              <a:rPr lang="en-US"/>
              <a:pPr/>
              <a:t>‹#›</a:t>
            </a:fld>
            <a:endParaRPr lang="en-US"/>
          </a:p>
        </p:txBody>
      </p:sp>
    </p:spTree>
    <p:extLst>
      <p:ext uri="{BB962C8B-B14F-4D97-AF65-F5344CB8AC3E}">
        <p14:creationId xmlns:p14="http://schemas.microsoft.com/office/powerpoint/2010/main" val="424317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6125" y="609600"/>
            <a:ext cx="194627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4125" y="609600"/>
            <a:ext cx="568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DE86A5-5193-4F6E-B814-5140BB00CB2F}" type="slidenum">
              <a:rPr lang="en-US"/>
              <a:pPr/>
              <a:t>‹#›</a:t>
            </a:fld>
            <a:endParaRPr lang="en-US"/>
          </a:p>
        </p:txBody>
      </p:sp>
    </p:spTree>
    <p:extLst>
      <p:ext uri="{BB962C8B-B14F-4D97-AF65-F5344CB8AC3E}">
        <p14:creationId xmlns:p14="http://schemas.microsoft.com/office/powerpoint/2010/main" val="24064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AED484-F614-4F83-9E0A-076B4E5CA0E7}" type="slidenum">
              <a:rPr lang="en-US"/>
              <a:pPr/>
              <a:t>‹#›</a:t>
            </a:fld>
            <a:endParaRPr lang="en-US"/>
          </a:p>
        </p:txBody>
      </p:sp>
    </p:spTree>
    <p:extLst>
      <p:ext uri="{BB962C8B-B14F-4D97-AF65-F5344CB8AC3E}">
        <p14:creationId xmlns:p14="http://schemas.microsoft.com/office/powerpoint/2010/main" val="3993644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B13AC2-A539-44A5-A75A-C18879A01690}" type="slidenum">
              <a:rPr lang="en-US"/>
              <a:pPr/>
              <a:t>‹#›</a:t>
            </a:fld>
            <a:endParaRPr lang="en-US"/>
          </a:p>
        </p:txBody>
      </p:sp>
    </p:spTree>
    <p:extLst>
      <p:ext uri="{BB962C8B-B14F-4D97-AF65-F5344CB8AC3E}">
        <p14:creationId xmlns:p14="http://schemas.microsoft.com/office/powerpoint/2010/main" val="163285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1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65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6CBDDE-ADDB-4969-B498-C64558BF0988}" type="slidenum">
              <a:rPr lang="en-US"/>
              <a:pPr/>
              <a:t>‹#›</a:t>
            </a:fld>
            <a:endParaRPr lang="en-US"/>
          </a:p>
        </p:txBody>
      </p:sp>
    </p:spTree>
    <p:extLst>
      <p:ext uri="{BB962C8B-B14F-4D97-AF65-F5344CB8AC3E}">
        <p14:creationId xmlns:p14="http://schemas.microsoft.com/office/powerpoint/2010/main" val="3305126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199A621-527F-4419-8114-66700E9D8B3C}" type="slidenum">
              <a:rPr lang="en-US"/>
              <a:pPr/>
              <a:t>‹#›</a:t>
            </a:fld>
            <a:endParaRPr lang="en-US"/>
          </a:p>
        </p:txBody>
      </p:sp>
    </p:spTree>
    <p:extLst>
      <p:ext uri="{BB962C8B-B14F-4D97-AF65-F5344CB8AC3E}">
        <p14:creationId xmlns:p14="http://schemas.microsoft.com/office/powerpoint/2010/main" val="88585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DA4931-8AD3-4F39-AFC6-75B298129106}" type="slidenum">
              <a:rPr lang="en-US"/>
              <a:pPr/>
              <a:t>‹#›</a:t>
            </a:fld>
            <a:endParaRPr lang="en-US"/>
          </a:p>
        </p:txBody>
      </p:sp>
    </p:spTree>
    <p:extLst>
      <p:ext uri="{BB962C8B-B14F-4D97-AF65-F5344CB8AC3E}">
        <p14:creationId xmlns:p14="http://schemas.microsoft.com/office/powerpoint/2010/main" val="4157193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BF9D10-0EE8-4FE1-A679-2758A24CF54E}" type="slidenum">
              <a:rPr lang="en-US"/>
              <a:pPr/>
              <a:t>‹#›</a:t>
            </a:fld>
            <a:endParaRPr lang="en-US"/>
          </a:p>
        </p:txBody>
      </p:sp>
    </p:spTree>
    <p:extLst>
      <p:ext uri="{BB962C8B-B14F-4D97-AF65-F5344CB8AC3E}">
        <p14:creationId xmlns:p14="http://schemas.microsoft.com/office/powerpoint/2010/main" val="3447626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C72B9CC-8F96-454A-86EE-0F0157364D54}" type="slidenum">
              <a:rPr lang="en-US"/>
              <a:pPr/>
              <a:t>‹#›</a:t>
            </a:fld>
            <a:endParaRPr lang="en-US"/>
          </a:p>
        </p:txBody>
      </p:sp>
    </p:spTree>
    <p:extLst>
      <p:ext uri="{BB962C8B-B14F-4D97-AF65-F5344CB8AC3E}">
        <p14:creationId xmlns:p14="http://schemas.microsoft.com/office/powerpoint/2010/main" val="295621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DDDB1C-7DF6-4C06-BC2C-8CA3CB84B2E6}" type="slidenum">
              <a:rPr lang="en-US"/>
              <a:pPr/>
              <a:t>‹#›</a:t>
            </a:fld>
            <a:endParaRPr lang="en-US"/>
          </a:p>
        </p:txBody>
      </p:sp>
    </p:spTree>
    <p:extLst>
      <p:ext uri="{BB962C8B-B14F-4D97-AF65-F5344CB8AC3E}">
        <p14:creationId xmlns:p14="http://schemas.microsoft.com/office/powerpoint/2010/main" val="1864876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2" name="Group 18"/>
          <p:cNvGrpSpPr>
            <a:grpSpLocks/>
          </p:cNvGrpSpPr>
          <p:nvPr/>
        </p:nvGrpSpPr>
        <p:grpSpPr bwMode="auto">
          <a:xfrm>
            <a:off x="-17463" y="-20638"/>
            <a:ext cx="9159876" cy="6878638"/>
            <a:chOff x="-11" y="-13"/>
            <a:chExt cx="5770" cy="4333"/>
          </a:xfrm>
        </p:grpSpPr>
        <p:sp>
          <p:nvSpPr>
            <p:cNvPr id="1026" name="Rectangle 2"/>
            <p:cNvSpPr>
              <a:spLocks noChangeArrowheads="1"/>
            </p:cNvSpPr>
            <p:nvPr/>
          </p:nvSpPr>
          <p:spPr bwMode="hidden">
            <a:xfrm>
              <a:off x="1008" y="0"/>
              <a:ext cx="4751" cy="4319"/>
            </a:xfrm>
            <a:prstGeom prst="rect">
              <a:avLst/>
            </a:prstGeom>
            <a:gradFill rotWithShape="0">
              <a:gsLst>
                <a:gs pos="0">
                  <a:schemeClr val="folHlink"/>
                </a:gs>
                <a:gs pos="100000">
                  <a:schemeClr val="bg1"/>
                </a:gs>
              </a:gsLst>
              <a:path path="rect">
                <a:fillToRect l="100000" t="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ChangeArrowheads="1"/>
            </p:cNvSpPr>
            <p:nvPr/>
          </p:nvSpPr>
          <p:spPr bwMode="hidden">
            <a:xfrm>
              <a:off x="0" y="0"/>
              <a:ext cx="912" cy="3984"/>
            </a:xfrm>
            <a:prstGeom prst="rect">
              <a:avLst/>
            </a:prstGeom>
            <a:gradFill rotWithShape="0">
              <a:gsLst>
                <a:gs pos="0">
                  <a:schemeClr val="bg2"/>
                </a:gs>
                <a:gs pos="100000">
                  <a:schemeClr val="bg1"/>
                </a:gs>
              </a:gsLst>
              <a:path path="rect">
                <a:fillToRect r="100000" b="100000"/>
              </a:path>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 name="Freeform 4"/>
            <p:cNvSpPr>
              <a:spLocks/>
            </p:cNvSpPr>
            <p:nvPr/>
          </p:nvSpPr>
          <p:spPr bwMode="grayWhite">
            <a:xfrm>
              <a:off x="77" y="83"/>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29" name="Freeform 5"/>
            <p:cNvSpPr>
              <a:spLocks/>
            </p:cNvSpPr>
            <p:nvPr/>
          </p:nvSpPr>
          <p:spPr bwMode="grayWhite">
            <a:xfrm>
              <a:off x="19" y="1775"/>
              <a:ext cx="462" cy="618"/>
            </a:xfrm>
            <a:custGeom>
              <a:avLst/>
              <a:gdLst>
                <a:gd name="T0" fmla="*/ 224 w 462"/>
                <a:gd name="T1" fmla="*/ 439 h 618"/>
                <a:gd name="T2" fmla="*/ 193 w 462"/>
                <a:gd name="T3" fmla="*/ 434 h 618"/>
                <a:gd name="T4" fmla="*/ 165 w 462"/>
                <a:gd name="T5" fmla="*/ 436 h 618"/>
                <a:gd name="T6" fmla="*/ 156 w 462"/>
                <a:gd name="T7" fmla="*/ 444 h 618"/>
                <a:gd name="T8" fmla="*/ 147 w 462"/>
                <a:gd name="T9" fmla="*/ 461 h 618"/>
                <a:gd name="T10" fmla="*/ 147 w 462"/>
                <a:gd name="T11" fmla="*/ 487 h 618"/>
                <a:gd name="T12" fmla="*/ 143 w 462"/>
                <a:gd name="T13" fmla="*/ 513 h 618"/>
                <a:gd name="T14" fmla="*/ 136 w 462"/>
                <a:gd name="T15" fmla="*/ 537 h 618"/>
                <a:gd name="T16" fmla="*/ 7 w 462"/>
                <a:gd name="T17" fmla="*/ 549 h 618"/>
                <a:gd name="T18" fmla="*/ 5 w 462"/>
                <a:gd name="T19" fmla="*/ 510 h 618"/>
                <a:gd name="T20" fmla="*/ 1 w 462"/>
                <a:gd name="T21" fmla="*/ 472 h 618"/>
                <a:gd name="T22" fmla="*/ 1 w 462"/>
                <a:gd name="T23" fmla="*/ 433 h 618"/>
                <a:gd name="T24" fmla="*/ 12 w 462"/>
                <a:gd name="T25" fmla="*/ 392 h 618"/>
                <a:gd name="T26" fmla="*/ 37 w 462"/>
                <a:gd name="T27" fmla="*/ 383 h 618"/>
                <a:gd name="T28" fmla="*/ 66 w 462"/>
                <a:gd name="T29" fmla="*/ 389 h 618"/>
                <a:gd name="T30" fmla="*/ 94 w 462"/>
                <a:gd name="T31" fmla="*/ 403 h 618"/>
                <a:gd name="T32" fmla="*/ 120 w 462"/>
                <a:gd name="T33" fmla="*/ 417 h 618"/>
                <a:gd name="T34" fmla="*/ 156 w 462"/>
                <a:gd name="T35" fmla="*/ 399 h 618"/>
                <a:gd name="T36" fmla="*/ 166 w 462"/>
                <a:gd name="T37" fmla="*/ 363 h 618"/>
                <a:gd name="T38" fmla="*/ 164 w 462"/>
                <a:gd name="T39" fmla="*/ 321 h 618"/>
                <a:gd name="T40" fmla="*/ 158 w 462"/>
                <a:gd name="T41" fmla="*/ 280 h 618"/>
                <a:gd name="T42" fmla="*/ 71 w 462"/>
                <a:gd name="T43" fmla="*/ 135 h 618"/>
                <a:gd name="T44" fmla="*/ 104 w 462"/>
                <a:gd name="T45" fmla="*/ 141 h 618"/>
                <a:gd name="T46" fmla="*/ 137 w 462"/>
                <a:gd name="T47" fmla="*/ 147 h 618"/>
                <a:gd name="T48" fmla="*/ 170 w 462"/>
                <a:gd name="T49" fmla="*/ 144 h 618"/>
                <a:gd name="T50" fmla="*/ 195 w 462"/>
                <a:gd name="T51" fmla="*/ 128 h 618"/>
                <a:gd name="T52" fmla="*/ 206 w 462"/>
                <a:gd name="T53" fmla="*/ 114 h 618"/>
                <a:gd name="T54" fmla="*/ 216 w 462"/>
                <a:gd name="T55" fmla="*/ 92 h 618"/>
                <a:gd name="T56" fmla="*/ 211 w 462"/>
                <a:gd name="T57" fmla="*/ 69 h 618"/>
                <a:gd name="T58" fmla="*/ 207 w 462"/>
                <a:gd name="T59" fmla="*/ 47 h 618"/>
                <a:gd name="T60" fmla="*/ 208 w 462"/>
                <a:gd name="T61" fmla="*/ 24 h 618"/>
                <a:gd name="T62" fmla="*/ 221 w 462"/>
                <a:gd name="T63" fmla="*/ 2 h 618"/>
                <a:gd name="T64" fmla="*/ 245 w 462"/>
                <a:gd name="T65" fmla="*/ 0 h 618"/>
                <a:gd name="T66" fmla="*/ 272 w 462"/>
                <a:gd name="T67" fmla="*/ 5 h 618"/>
                <a:gd name="T68" fmla="*/ 296 w 462"/>
                <a:gd name="T69" fmla="*/ 17 h 618"/>
                <a:gd name="T70" fmla="*/ 316 w 462"/>
                <a:gd name="T71" fmla="*/ 38 h 618"/>
                <a:gd name="T72" fmla="*/ 317 w 462"/>
                <a:gd name="T73" fmla="*/ 66 h 618"/>
                <a:gd name="T74" fmla="*/ 304 w 462"/>
                <a:gd name="T75" fmla="*/ 94 h 618"/>
                <a:gd name="T76" fmla="*/ 294 w 462"/>
                <a:gd name="T77" fmla="*/ 125 h 618"/>
                <a:gd name="T78" fmla="*/ 302 w 462"/>
                <a:gd name="T79" fmla="*/ 158 h 618"/>
                <a:gd name="T80" fmla="*/ 337 w 462"/>
                <a:gd name="T81" fmla="*/ 181 h 618"/>
                <a:gd name="T82" fmla="*/ 380 w 462"/>
                <a:gd name="T83" fmla="*/ 188 h 618"/>
                <a:gd name="T84" fmla="*/ 427 w 462"/>
                <a:gd name="T85" fmla="*/ 190 h 618"/>
                <a:gd name="T86" fmla="*/ 431 w 462"/>
                <a:gd name="T87" fmla="*/ 329 h 618"/>
                <a:gd name="T88" fmla="*/ 401 w 462"/>
                <a:gd name="T89" fmla="*/ 338 h 618"/>
                <a:gd name="T90" fmla="*/ 370 w 462"/>
                <a:gd name="T91" fmla="*/ 331 h 618"/>
                <a:gd name="T92" fmla="*/ 337 w 462"/>
                <a:gd name="T93" fmla="*/ 319 h 618"/>
                <a:gd name="T94" fmla="*/ 303 w 462"/>
                <a:gd name="T95" fmla="*/ 316 h 618"/>
                <a:gd name="T96" fmla="*/ 281 w 462"/>
                <a:gd name="T97" fmla="*/ 333 h 618"/>
                <a:gd name="T98" fmla="*/ 268 w 462"/>
                <a:gd name="T99" fmla="*/ 361 h 618"/>
                <a:gd name="T100" fmla="*/ 263 w 462"/>
                <a:gd name="T101" fmla="*/ 393 h 618"/>
                <a:gd name="T102" fmla="*/ 264 w 462"/>
                <a:gd name="T103" fmla="*/ 427 h 618"/>
                <a:gd name="T104" fmla="*/ 286 w 462"/>
                <a:gd name="T105" fmla="*/ 457 h 618"/>
                <a:gd name="T106" fmla="*/ 317 w 462"/>
                <a:gd name="T107" fmla="*/ 464 h 618"/>
                <a:gd name="T108" fmla="*/ 354 w 462"/>
                <a:gd name="T109" fmla="*/ 463 h 618"/>
                <a:gd name="T110" fmla="*/ 392 w 462"/>
                <a:gd name="T111" fmla="*/ 473 h 618"/>
                <a:gd name="T112" fmla="*/ 401 w 462"/>
                <a:gd name="T113" fmla="*/ 509 h 618"/>
                <a:gd name="T114" fmla="*/ 403 w 462"/>
                <a:gd name="T115" fmla="*/ 547 h 618"/>
                <a:gd name="T116" fmla="*/ 398 w 462"/>
                <a:gd name="T117" fmla="*/ 583 h 618"/>
                <a:gd name="T118" fmla="*/ 388 w 462"/>
                <a:gd name="T119" fmla="*/ 617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2" h="618">
                  <a:moveTo>
                    <a:pt x="384" y="617"/>
                  </a:moveTo>
                  <a:lnTo>
                    <a:pt x="248" y="578"/>
                  </a:lnTo>
                  <a:lnTo>
                    <a:pt x="231" y="442"/>
                  </a:lnTo>
                  <a:lnTo>
                    <a:pt x="224" y="439"/>
                  </a:lnTo>
                  <a:lnTo>
                    <a:pt x="217" y="436"/>
                  </a:lnTo>
                  <a:lnTo>
                    <a:pt x="209" y="435"/>
                  </a:lnTo>
                  <a:lnTo>
                    <a:pt x="201" y="434"/>
                  </a:lnTo>
                  <a:lnTo>
                    <a:pt x="193" y="434"/>
                  </a:lnTo>
                  <a:lnTo>
                    <a:pt x="185" y="434"/>
                  </a:lnTo>
                  <a:lnTo>
                    <a:pt x="176" y="435"/>
                  </a:lnTo>
                  <a:lnTo>
                    <a:pt x="167" y="435"/>
                  </a:lnTo>
                  <a:lnTo>
                    <a:pt x="165" y="436"/>
                  </a:lnTo>
                  <a:lnTo>
                    <a:pt x="162" y="438"/>
                  </a:lnTo>
                  <a:lnTo>
                    <a:pt x="160" y="440"/>
                  </a:lnTo>
                  <a:lnTo>
                    <a:pt x="158" y="442"/>
                  </a:lnTo>
                  <a:lnTo>
                    <a:pt x="156" y="444"/>
                  </a:lnTo>
                  <a:lnTo>
                    <a:pt x="153" y="448"/>
                  </a:lnTo>
                  <a:lnTo>
                    <a:pt x="151" y="452"/>
                  </a:lnTo>
                  <a:lnTo>
                    <a:pt x="147" y="456"/>
                  </a:lnTo>
                  <a:lnTo>
                    <a:pt x="147" y="461"/>
                  </a:lnTo>
                  <a:lnTo>
                    <a:pt x="147" y="468"/>
                  </a:lnTo>
                  <a:lnTo>
                    <a:pt x="147" y="474"/>
                  </a:lnTo>
                  <a:lnTo>
                    <a:pt x="147" y="480"/>
                  </a:lnTo>
                  <a:lnTo>
                    <a:pt x="147" y="487"/>
                  </a:lnTo>
                  <a:lnTo>
                    <a:pt x="146" y="493"/>
                  </a:lnTo>
                  <a:lnTo>
                    <a:pt x="146" y="499"/>
                  </a:lnTo>
                  <a:lnTo>
                    <a:pt x="145" y="506"/>
                  </a:lnTo>
                  <a:lnTo>
                    <a:pt x="143" y="513"/>
                  </a:lnTo>
                  <a:lnTo>
                    <a:pt x="143" y="520"/>
                  </a:lnTo>
                  <a:lnTo>
                    <a:pt x="141" y="525"/>
                  </a:lnTo>
                  <a:lnTo>
                    <a:pt x="139" y="532"/>
                  </a:lnTo>
                  <a:lnTo>
                    <a:pt x="136" y="537"/>
                  </a:lnTo>
                  <a:lnTo>
                    <a:pt x="134" y="543"/>
                  </a:lnTo>
                  <a:lnTo>
                    <a:pt x="131" y="549"/>
                  </a:lnTo>
                  <a:lnTo>
                    <a:pt x="128" y="553"/>
                  </a:lnTo>
                  <a:lnTo>
                    <a:pt x="7" y="549"/>
                  </a:lnTo>
                  <a:lnTo>
                    <a:pt x="7" y="539"/>
                  </a:lnTo>
                  <a:lnTo>
                    <a:pt x="7" y="530"/>
                  </a:lnTo>
                  <a:lnTo>
                    <a:pt x="6" y="521"/>
                  </a:lnTo>
                  <a:lnTo>
                    <a:pt x="5" y="510"/>
                  </a:lnTo>
                  <a:lnTo>
                    <a:pt x="4" y="501"/>
                  </a:lnTo>
                  <a:lnTo>
                    <a:pt x="2" y="492"/>
                  </a:lnTo>
                  <a:lnTo>
                    <a:pt x="1" y="482"/>
                  </a:lnTo>
                  <a:lnTo>
                    <a:pt x="1" y="472"/>
                  </a:lnTo>
                  <a:lnTo>
                    <a:pt x="0" y="463"/>
                  </a:lnTo>
                  <a:lnTo>
                    <a:pt x="0" y="453"/>
                  </a:lnTo>
                  <a:lnTo>
                    <a:pt x="0" y="442"/>
                  </a:lnTo>
                  <a:lnTo>
                    <a:pt x="1" y="433"/>
                  </a:lnTo>
                  <a:lnTo>
                    <a:pt x="3" y="423"/>
                  </a:lnTo>
                  <a:lnTo>
                    <a:pt x="5" y="413"/>
                  </a:lnTo>
                  <a:lnTo>
                    <a:pt x="8" y="402"/>
                  </a:lnTo>
                  <a:lnTo>
                    <a:pt x="12" y="392"/>
                  </a:lnTo>
                  <a:lnTo>
                    <a:pt x="18" y="388"/>
                  </a:lnTo>
                  <a:lnTo>
                    <a:pt x="24" y="386"/>
                  </a:lnTo>
                  <a:lnTo>
                    <a:pt x="30" y="384"/>
                  </a:lnTo>
                  <a:lnTo>
                    <a:pt x="37" y="383"/>
                  </a:lnTo>
                  <a:lnTo>
                    <a:pt x="45" y="384"/>
                  </a:lnTo>
                  <a:lnTo>
                    <a:pt x="52" y="385"/>
                  </a:lnTo>
                  <a:lnTo>
                    <a:pt x="59" y="387"/>
                  </a:lnTo>
                  <a:lnTo>
                    <a:pt x="66" y="389"/>
                  </a:lnTo>
                  <a:lnTo>
                    <a:pt x="73" y="392"/>
                  </a:lnTo>
                  <a:lnTo>
                    <a:pt x="80" y="396"/>
                  </a:lnTo>
                  <a:lnTo>
                    <a:pt x="87" y="400"/>
                  </a:lnTo>
                  <a:lnTo>
                    <a:pt x="94" y="403"/>
                  </a:lnTo>
                  <a:lnTo>
                    <a:pt x="100" y="407"/>
                  </a:lnTo>
                  <a:lnTo>
                    <a:pt x="107" y="411"/>
                  </a:lnTo>
                  <a:lnTo>
                    <a:pt x="113" y="415"/>
                  </a:lnTo>
                  <a:lnTo>
                    <a:pt x="120" y="417"/>
                  </a:lnTo>
                  <a:lnTo>
                    <a:pt x="136" y="417"/>
                  </a:lnTo>
                  <a:lnTo>
                    <a:pt x="143" y="412"/>
                  </a:lnTo>
                  <a:lnTo>
                    <a:pt x="151" y="406"/>
                  </a:lnTo>
                  <a:lnTo>
                    <a:pt x="156" y="399"/>
                  </a:lnTo>
                  <a:lnTo>
                    <a:pt x="160" y="391"/>
                  </a:lnTo>
                  <a:lnTo>
                    <a:pt x="163" y="383"/>
                  </a:lnTo>
                  <a:lnTo>
                    <a:pt x="165" y="373"/>
                  </a:lnTo>
                  <a:lnTo>
                    <a:pt x="166" y="363"/>
                  </a:lnTo>
                  <a:lnTo>
                    <a:pt x="166" y="353"/>
                  </a:lnTo>
                  <a:lnTo>
                    <a:pt x="166" y="343"/>
                  </a:lnTo>
                  <a:lnTo>
                    <a:pt x="166" y="333"/>
                  </a:lnTo>
                  <a:lnTo>
                    <a:pt x="164" y="321"/>
                  </a:lnTo>
                  <a:lnTo>
                    <a:pt x="163" y="311"/>
                  </a:lnTo>
                  <a:lnTo>
                    <a:pt x="161" y="301"/>
                  </a:lnTo>
                  <a:lnTo>
                    <a:pt x="159" y="290"/>
                  </a:lnTo>
                  <a:lnTo>
                    <a:pt x="158" y="280"/>
                  </a:lnTo>
                  <a:lnTo>
                    <a:pt x="156" y="270"/>
                  </a:lnTo>
                  <a:lnTo>
                    <a:pt x="39" y="241"/>
                  </a:lnTo>
                  <a:lnTo>
                    <a:pt x="63" y="135"/>
                  </a:lnTo>
                  <a:lnTo>
                    <a:pt x="71" y="135"/>
                  </a:lnTo>
                  <a:lnTo>
                    <a:pt x="79" y="136"/>
                  </a:lnTo>
                  <a:lnTo>
                    <a:pt x="87" y="137"/>
                  </a:lnTo>
                  <a:lnTo>
                    <a:pt x="96" y="139"/>
                  </a:lnTo>
                  <a:lnTo>
                    <a:pt x="104" y="141"/>
                  </a:lnTo>
                  <a:lnTo>
                    <a:pt x="113" y="143"/>
                  </a:lnTo>
                  <a:lnTo>
                    <a:pt x="120" y="144"/>
                  </a:lnTo>
                  <a:lnTo>
                    <a:pt x="129" y="146"/>
                  </a:lnTo>
                  <a:lnTo>
                    <a:pt x="137" y="147"/>
                  </a:lnTo>
                  <a:lnTo>
                    <a:pt x="146" y="147"/>
                  </a:lnTo>
                  <a:lnTo>
                    <a:pt x="154" y="147"/>
                  </a:lnTo>
                  <a:lnTo>
                    <a:pt x="162" y="146"/>
                  </a:lnTo>
                  <a:lnTo>
                    <a:pt x="170" y="144"/>
                  </a:lnTo>
                  <a:lnTo>
                    <a:pt x="177" y="141"/>
                  </a:lnTo>
                  <a:lnTo>
                    <a:pt x="185" y="136"/>
                  </a:lnTo>
                  <a:lnTo>
                    <a:pt x="192" y="132"/>
                  </a:lnTo>
                  <a:lnTo>
                    <a:pt x="195" y="128"/>
                  </a:lnTo>
                  <a:lnTo>
                    <a:pt x="197" y="125"/>
                  </a:lnTo>
                  <a:lnTo>
                    <a:pt x="200" y="121"/>
                  </a:lnTo>
                  <a:lnTo>
                    <a:pt x="204" y="118"/>
                  </a:lnTo>
                  <a:lnTo>
                    <a:pt x="206" y="114"/>
                  </a:lnTo>
                  <a:lnTo>
                    <a:pt x="210" y="108"/>
                  </a:lnTo>
                  <a:lnTo>
                    <a:pt x="212" y="104"/>
                  </a:lnTo>
                  <a:lnTo>
                    <a:pt x="216" y="97"/>
                  </a:lnTo>
                  <a:lnTo>
                    <a:pt x="216" y="92"/>
                  </a:lnTo>
                  <a:lnTo>
                    <a:pt x="214" y="86"/>
                  </a:lnTo>
                  <a:lnTo>
                    <a:pt x="214" y="80"/>
                  </a:lnTo>
                  <a:lnTo>
                    <a:pt x="212" y="76"/>
                  </a:lnTo>
                  <a:lnTo>
                    <a:pt x="211" y="69"/>
                  </a:lnTo>
                  <a:lnTo>
                    <a:pt x="210" y="65"/>
                  </a:lnTo>
                  <a:lnTo>
                    <a:pt x="209" y="58"/>
                  </a:lnTo>
                  <a:lnTo>
                    <a:pt x="208" y="53"/>
                  </a:lnTo>
                  <a:lnTo>
                    <a:pt x="207" y="47"/>
                  </a:lnTo>
                  <a:lnTo>
                    <a:pt x="206" y="41"/>
                  </a:lnTo>
                  <a:lnTo>
                    <a:pt x="206" y="35"/>
                  </a:lnTo>
                  <a:lnTo>
                    <a:pt x="207" y="29"/>
                  </a:lnTo>
                  <a:lnTo>
                    <a:pt x="208" y="24"/>
                  </a:lnTo>
                  <a:lnTo>
                    <a:pt x="210" y="17"/>
                  </a:lnTo>
                  <a:lnTo>
                    <a:pt x="212" y="11"/>
                  </a:lnTo>
                  <a:lnTo>
                    <a:pt x="216" y="5"/>
                  </a:lnTo>
                  <a:lnTo>
                    <a:pt x="221" y="2"/>
                  </a:lnTo>
                  <a:lnTo>
                    <a:pt x="226" y="1"/>
                  </a:lnTo>
                  <a:lnTo>
                    <a:pt x="233" y="0"/>
                  </a:lnTo>
                  <a:lnTo>
                    <a:pt x="239" y="0"/>
                  </a:lnTo>
                  <a:lnTo>
                    <a:pt x="245" y="0"/>
                  </a:lnTo>
                  <a:lnTo>
                    <a:pt x="251" y="0"/>
                  </a:lnTo>
                  <a:lnTo>
                    <a:pt x="258" y="1"/>
                  </a:lnTo>
                  <a:lnTo>
                    <a:pt x="264" y="3"/>
                  </a:lnTo>
                  <a:lnTo>
                    <a:pt x="272" y="5"/>
                  </a:lnTo>
                  <a:lnTo>
                    <a:pt x="278" y="8"/>
                  </a:lnTo>
                  <a:lnTo>
                    <a:pt x="284" y="11"/>
                  </a:lnTo>
                  <a:lnTo>
                    <a:pt x="290" y="13"/>
                  </a:lnTo>
                  <a:lnTo>
                    <a:pt x="296" y="17"/>
                  </a:lnTo>
                  <a:lnTo>
                    <a:pt x="302" y="21"/>
                  </a:lnTo>
                  <a:lnTo>
                    <a:pt x="307" y="26"/>
                  </a:lnTo>
                  <a:lnTo>
                    <a:pt x="311" y="30"/>
                  </a:lnTo>
                  <a:lnTo>
                    <a:pt x="316" y="38"/>
                  </a:lnTo>
                  <a:lnTo>
                    <a:pt x="318" y="44"/>
                  </a:lnTo>
                  <a:lnTo>
                    <a:pt x="319" y="52"/>
                  </a:lnTo>
                  <a:lnTo>
                    <a:pt x="318" y="59"/>
                  </a:lnTo>
                  <a:lnTo>
                    <a:pt x="317" y="66"/>
                  </a:lnTo>
                  <a:lnTo>
                    <a:pt x="314" y="73"/>
                  </a:lnTo>
                  <a:lnTo>
                    <a:pt x="311" y="80"/>
                  </a:lnTo>
                  <a:lnTo>
                    <a:pt x="308" y="87"/>
                  </a:lnTo>
                  <a:lnTo>
                    <a:pt x="304" y="94"/>
                  </a:lnTo>
                  <a:lnTo>
                    <a:pt x="301" y="102"/>
                  </a:lnTo>
                  <a:lnTo>
                    <a:pt x="297" y="110"/>
                  </a:lnTo>
                  <a:lnTo>
                    <a:pt x="294" y="118"/>
                  </a:lnTo>
                  <a:lnTo>
                    <a:pt x="294" y="125"/>
                  </a:lnTo>
                  <a:lnTo>
                    <a:pt x="293" y="133"/>
                  </a:lnTo>
                  <a:lnTo>
                    <a:pt x="294" y="140"/>
                  </a:lnTo>
                  <a:lnTo>
                    <a:pt x="295" y="147"/>
                  </a:lnTo>
                  <a:lnTo>
                    <a:pt x="302" y="158"/>
                  </a:lnTo>
                  <a:lnTo>
                    <a:pt x="309" y="165"/>
                  </a:lnTo>
                  <a:lnTo>
                    <a:pt x="317" y="172"/>
                  </a:lnTo>
                  <a:lnTo>
                    <a:pt x="327" y="176"/>
                  </a:lnTo>
                  <a:lnTo>
                    <a:pt x="337" y="181"/>
                  </a:lnTo>
                  <a:lnTo>
                    <a:pt x="347" y="183"/>
                  </a:lnTo>
                  <a:lnTo>
                    <a:pt x="357" y="186"/>
                  </a:lnTo>
                  <a:lnTo>
                    <a:pt x="369" y="187"/>
                  </a:lnTo>
                  <a:lnTo>
                    <a:pt x="380" y="188"/>
                  </a:lnTo>
                  <a:lnTo>
                    <a:pt x="392" y="188"/>
                  </a:lnTo>
                  <a:lnTo>
                    <a:pt x="403" y="189"/>
                  </a:lnTo>
                  <a:lnTo>
                    <a:pt x="415" y="189"/>
                  </a:lnTo>
                  <a:lnTo>
                    <a:pt x="427" y="190"/>
                  </a:lnTo>
                  <a:lnTo>
                    <a:pt x="438" y="191"/>
                  </a:lnTo>
                  <a:lnTo>
                    <a:pt x="450" y="192"/>
                  </a:lnTo>
                  <a:lnTo>
                    <a:pt x="461" y="195"/>
                  </a:lnTo>
                  <a:lnTo>
                    <a:pt x="431" y="329"/>
                  </a:lnTo>
                  <a:lnTo>
                    <a:pt x="424" y="334"/>
                  </a:lnTo>
                  <a:lnTo>
                    <a:pt x="416" y="336"/>
                  </a:lnTo>
                  <a:lnTo>
                    <a:pt x="408" y="338"/>
                  </a:lnTo>
                  <a:lnTo>
                    <a:pt x="401" y="338"/>
                  </a:lnTo>
                  <a:lnTo>
                    <a:pt x="393" y="337"/>
                  </a:lnTo>
                  <a:lnTo>
                    <a:pt x="385" y="336"/>
                  </a:lnTo>
                  <a:lnTo>
                    <a:pt x="377" y="334"/>
                  </a:lnTo>
                  <a:lnTo>
                    <a:pt x="370" y="331"/>
                  </a:lnTo>
                  <a:lnTo>
                    <a:pt x="361" y="327"/>
                  </a:lnTo>
                  <a:lnTo>
                    <a:pt x="353" y="325"/>
                  </a:lnTo>
                  <a:lnTo>
                    <a:pt x="345" y="321"/>
                  </a:lnTo>
                  <a:lnTo>
                    <a:pt x="337" y="319"/>
                  </a:lnTo>
                  <a:lnTo>
                    <a:pt x="328" y="317"/>
                  </a:lnTo>
                  <a:lnTo>
                    <a:pt x="320" y="316"/>
                  </a:lnTo>
                  <a:lnTo>
                    <a:pt x="311" y="315"/>
                  </a:lnTo>
                  <a:lnTo>
                    <a:pt x="303" y="316"/>
                  </a:lnTo>
                  <a:lnTo>
                    <a:pt x="297" y="319"/>
                  </a:lnTo>
                  <a:lnTo>
                    <a:pt x="291" y="323"/>
                  </a:lnTo>
                  <a:lnTo>
                    <a:pt x="286" y="327"/>
                  </a:lnTo>
                  <a:lnTo>
                    <a:pt x="281" y="333"/>
                  </a:lnTo>
                  <a:lnTo>
                    <a:pt x="277" y="339"/>
                  </a:lnTo>
                  <a:lnTo>
                    <a:pt x="274" y="346"/>
                  </a:lnTo>
                  <a:lnTo>
                    <a:pt x="271" y="353"/>
                  </a:lnTo>
                  <a:lnTo>
                    <a:pt x="268" y="361"/>
                  </a:lnTo>
                  <a:lnTo>
                    <a:pt x="266" y="368"/>
                  </a:lnTo>
                  <a:lnTo>
                    <a:pt x="264" y="376"/>
                  </a:lnTo>
                  <a:lnTo>
                    <a:pt x="264" y="385"/>
                  </a:lnTo>
                  <a:lnTo>
                    <a:pt x="263" y="393"/>
                  </a:lnTo>
                  <a:lnTo>
                    <a:pt x="263" y="402"/>
                  </a:lnTo>
                  <a:lnTo>
                    <a:pt x="263" y="410"/>
                  </a:lnTo>
                  <a:lnTo>
                    <a:pt x="264" y="418"/>
                  </a:lnTo>
                  <a:lnTo>
                    <a:pt x="264" y="427"/>
                  </a:lnTo>
                  <a:lnTo>
                    <a:pt x="268" y="438"/>
                  </a:lnTo>
                  <a:lnTo>
                    <a:pt x="273" y="446"/>
                  </a:lnTo>
                  <a:lnTo>
                    <a:pt x="279" y="454"/>
                  </a:lnTo>
                  <a:lnTo>
                    <a:pt x="286" y="457"/>
                  </a:lnTo>
                  <a:lnTo>
                    <a:pt x="293" y="461"/>
                  </a:lnTo>
                  <a:lnTo>
                    <a:pt x="300" y="463"/>
                  </a:lnTo>
                  <a:lnTo>
                    <a:pt x="308" y="464"/>
                  </a:lnTo>
                  <a:lnTo>
                    <a:pt x="317" y="464"/>
                  </a:lnTo>
                  <a:lnTo>
                    <a:pt x="326" y="463"/>
                  </a:lnTo>
                  <a:lnTo>
                    <a:pt x="335" y="463"/>
                  </a:lnTo>
                  <a:lnTo>
                    <a:pt x="344" y="462"/>
                  </a:lnTo>
                  <a:lnTo>
                    <a:pt x="354" y="463"/>
                  </a:lnTo>
                  <a:lnTo>
                    <a:pt x="363" y="463"/>
                  </a:lnTo>
                  <a:lnTo>
                    <a:pt x="373" y="465"/>
                  </a:lnTo>
                  <a:lnTo>
                    <a:pt x="383" y="468"/>
                  </a:lnTo>
                  <a:lnTo>
                    <a:pt x="392" y="473"/>
                  </a:lnTo>
                  <a:lnTo>
                    <a:pt x="395" y="482"/>
                  </a:lnTo>
                  <a:lnTo>
                    <a:pt x="398" y="491"/>
                  </a:lnTo>
                  <a:lnTo>
                    <a:pt x="400" y="499"/>
                  </a:lnTo>
                  <a:lnTo>
                    <a:pt x="401" y="509"/>
                  </a:lnTo>
                  <a:lnTo>
                    <a:pt x="403" y="518"/>
                  </a:lnTo>
                  <a:lnTo>
                    <a:pt x="404" y="527"/>
                  </a:lnTo>
                  <a:lnTo>
                    <a:pt x="404" y="536"/>
                  </a:lnTo>
                  <a:lnTo>
                    <a:pt x="403" y="547"/>
                  </a:lnTo>
                  <a:lnTo>
                    <a:pt x="403" y="555"/>
                  </a:lnTo>
                  <a:lnTo>
                    <a:pt x="401" y="564"/>
                  </a:lnTo>
                  <a:lnTo>
                    <a:pt x="400" y="574"/>
                  </a:lnTo>
                  <a:lnTo>
                    <a:pt x="398" y="583"/>
                  </a:lnTo>
                  <a:lnTo>
                    <a:pt x="396" y="591"/>
                  </a:lnTo>
                  <a:lnTo>
                    <a:pt x="393" y="600"/>
                  </a:lnTo>
                  <a:lnTo>
                    <a:pt x="391" y="608"/>
                  </a:lnTo>
                  <a:lnTo>
                    <a:pt x="388" y="617"/>
                  </a:lnTo>
                  <a:lnTo>
                    <a:pt x="384" y="61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0" name="Freeform 6"/>
            <p:cNvSpPr>
              <a:spLocks/>
            </p:cNvSpPr>
            <p:nvPr/>
          </p:nvSpPr>
          <p:spPr bwMode="grayWhite">
            <a:xfrm>
              <a:off x="48" y="1306"/>
              <a:ext cx="624" cy="371"/>
            </a:xfrm>
            <a:custGeom>
              <a:avLst/>
              <a:gdLst>
                <a:gd name="T0" fmla="*/ 186 w 624"/>
                <a:gd name="T1" fmla="*/ 342 h 371"/>
                <a:gd name="T2" fmla="*/ 175 w 624"/>
                <a:gd name="T3" fmla="*/ 308 h 371"/>
                <a:gd name="T4" fmla="*/ 149 w 624"/>
                <a:gd name="T5" fmla="*/ 280 h 371"/>
                <a:gd name="T6" fmla="*/ 124 w 624"/>
                <a:gd name="T7" fmla="*/ 270 h 371"/>
                <a:gd name="T8" fmla="*/ 104 w 624"/>
                <a:gd name="T9" fmla="*/ 269 h 371"/>
                <a:gd name="T10" fmla="*/ 10 w 624"/>
                <a:gd name="T11" fmla="*/ 290 h 371"/>
                <a:gd name="T12" fmla="*/ 3 w 624"/>
                <a:gd name="T13" fmla="*/ 264 h 371"/>
                <a:gd name="T14" fmla="*/ 0 w 624"/>
                <a:gd name="T15" fmla="*/ 236 h 371"/>
                <a:gd name="T16" fmla="*/ 4 w 624"/>
                <a:gd name="T17" fmla="*/ 214 h 371"/>
                <a:gd name="T18" fmla="*/ 22 w 624"/>
                <a:gd name="T19" fmla="*/ 200 h 371"/>
                <a:gd name="T20" fmla="*/ 53 w 624"/>
                <a:gd name="T21" fmla="*/ 200 h 371"/>
                <a:gd name="T22" fmla="*/ 90 w 624"/>
                <a:gd name="T23" fmla="*/ 208 h 371"/>
                <a:gd name="T24" fmla="*/ 126 w 624"/>
                <a:gd name="T25" fmla="*/ 190 h 371"/>
                <a:gd name="T26" fmla="*/ 144 w 624"/>
                <a:gd name="T27" fmla="*/ 33 h 371"/>
                <a:gd name="T28" fmla="*/ 174 w 624"/>
                <a:gd name="T29" fmla="*/ 28 h 371"/>
                <a:gd name="T30" fmla="*/ 206 w 624"/>
                <a:gd name="T31" fmla="*/ 31 h 371"/>
                <a:gd name="T32" fmla="*/ 230 w 624"/>
                <a:gd name="T33" fmla="*/ 57 h 371"/>
                <a:gd name="T34" fmla="*/ 236 w 624"/>
                <a:gd name="T35" fmla="*/ 99 h 371"/>
                <a:gd name="T36" fmla="*/ 249 w 624"/>
                <a:gd name="T37" fmla="*/ 138 h 371"/>
                <a:gd name="T38" fmla="*/ 293 w 624"/>
                <a:gd name="T39" fmla="*/ 159 h 371"/>
                <a:gd name="T40" fmla="*/ 345 w 624"/>
                <a:gd name="T41" fmla="*/ 148 h 371"/>
                <a:gd name="T42" fmla="*/ 366 w 624"/>
                <a:gd name="T43" fmla="*/ 119 h 371"/>
                <a:gd name="T44" fmla="*/ 361 w 624"/>
                <a:gd name="T45" fmla="*/ 91 h 371"/>
                <a:gd name="T46" fmla="*/ 352 w 624"/>
                <a:gd name="T47" fmla="*/ 62 h 371"/>
                <a:gd name="T48" fmla="*/ 363 w 624"/>
                <a:gd name="T49" fmla="*/ 34 h 371"/>
                <a:gd name="T50" fmla="*/ 398 w 624"/>
                <a:gd name="T51" fmla="*/ 17 h 371"/>
                <a:gd name="T52" fmla="*/ 439 w 624"/>
                <a:gd name="T53" fmla="*/ 7 h 371"/>
                <a:gd name="T54" fmla="*/ 474 w 624"/>
                <a:gd name="T55" fmla="*/ 5 h 371"/>
                <a:gd name="T56" fmla="*/ 479 w 624"/>
                <a:gd name="T57" fmla="*/ 37 h 371"/>
                <a:gd name="T58" fmla="*/ 483 w 624"/>
                <a:gd name="T59" fmla="*/ 70 h 371"/>
                <a:gd name="T60" fmla="*/ 507 w 624"/>
                <a:gd name="T61" fmla="*/ 97 h 371"/>
                <a:gd name="T62" fmla="*/ 535 w 624"/>
                <a:gd name="T63" fmla="*/ 101 h 371"/>
                <a:gd name="T64" fmla="*/ 566 w 624"/>
                <a:gd name="T65" fmla="*/ 94 h 371"/>
                <a:gd name="T66" fmla="*/ 598 w 624"/>
                <a:gd name="T67" fmla="*/ 94 h 371"/>
                <a:gd name="T68" fmla="*/ 620 w 624"/>
                <a:gd name="T69" fmla="*/ 125 h 371"/>
                <a:gd name="T70" fmla="*/ 621 w 624"/>
                <a:gd name="T71" fmla="*/ 162 h 371"/>
                <a:gd name="T72" fmla="*/ 608 w 624"/>
                <a:gd name="T73" fmla="*/ 178 h 371"/>
                <a:gd name="T74" fmla="*/ 573 w 624"/>
                <a:gd name="T75" fmla="*/ 183 h 371"/>
                <a:gd name="T76" fmla="*/ 524 w 624"/>
                <a:gd name="T77" fmla="*/ 186 h 371"/>
                <a:gd name="T78" fmla="*/ 514 w 624"/>
                <a:gd name="T79" fmla="*/ 197 h 371"/>
                <a:gd name="T80" fmla="*/ 519 w 624"/>
                <a:gd name="T81" fmla="*/ 333 h 371"/>
                <a:gd name="T82" fmla="*/ 486 w 624"/>
                <a:gd name="T83" fmla="*/ 342 h 371"/>
                <a:gd name="T84" fmla="*/ 449 w 624"/>
                <a:gd name="T85" fmla="*/ 344 h 371"/>
                <a:gd name="T86" fmla="*/ 412 w 624"/>
                <a:gd name="T87" fmla="*/ 338 h 371"/>
                <a:gd name="T88" fmla="*/ 402 w 624"/>
                <a:gd name="T89" fmla="*/ 311 h 371"/>
                <a:gd name="T90" fmla="*/ 402 w 624"/>
                <a:gd name="T91" fmla="*/ 283 h 371"/>
                <a:gd name="T92" fmla="*/ 397 w 624"/>
                <a:gd name="T93" fmla="*/ 254 h 371"/>
                <a:gd name="T94" fmla="*/ 367 w 624"/>
                <a:gd name="T95" fmla="*/ 236 h 371"/>
                <a:gd name="T96" fmla="*/ 329 w 624"/>
                <a:gd name="T97" fmla="*/ 237 h 371"/>
                <a:gd name="T98" fmla="*/ 289 w 624"/>
                <a:gd name="T99" fmla="*/ 248 h 371"/>
                <a:gd name="T100" fmla="*/ 263 w 624"/>
                <a:gd name="T101" fmla="*/ 264 h 371"/>
                <a:gd name="T102" fmla="*/ 262 w 624"/>
                <a:gd name="T103" fmla="*/ 293 h 371"/>
                <a:gd name="T104" fmla="*/ 276 w 624"/>
                <a:gd name="T105" fmla="*/ 322 h 371"/>
                <a:gd name="T106" fmla="*/ 257 w 624"/>
                <a:gd name="T107" fmla="*/ 360 h 371"/>
                <a:gd name="T108" fmla="*/ 210 w 624"/>
                <a:gd name="T109" fmla="*/ 364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71">
                  <a:moveTo>
                    <a:pt x="191" y="370"/>
                  </a:moveTo>
                  <a:lnTo>
                    <a:pt x="190" y="363"/>
                  </a:lnTo>
                  <a:lnTo>
                    <a:pt x="189" y="356"/>
                  </a:lnTo>
                  <a:lnTo>
                    <a:pt x="188" y="349"/>
                  </a:lnTo>
                  <a:lnTo>
                    <a:pt x="186" y="342"/>
                  </a:lnTo>
                  <a:lnTo>
                    <a:pt x="185" y="335"/>
                  </a:lnTo>
                  <a:lnTo>
                    <a:pt x="182" y="328"/>
                  </a:lnTo>
                  <a:lnTo>
                    <a:pt x="181" y="321"/>
                  </a:lnTo>
                  <a:lnTo>
                    <a:pt x="178" y="315"/>
                  </a:lnTo>
                  <a:lnTo>
                    <a:pt x="175" y="308"/>
                  </a:lnTo>
                  <a:lnTo>
                    <a:pt x="171" y="302"/>
                  </a:lnTo>
                  <a:lnTo>
                    <a:pt x="167" y="296"/>
                  </a:lnTo>
                  <a:lnTo>
                    <a:pt x="162" y="290"/>
                  </a:lnTo>
                  <a:lnTo>
                    <a:pt x="156" y="285"/>
                  </a:lnTo>
                  <a:lnTo>
                    <a:pt x="149" y="280"/>
                  </a:lnTo>
                  <a:lnTo>
                    <a:pt x="143" y="276"/>
                  </a:lnTo>
                  <a:lnTo>
                    <a:pt x="134" y="273"/>
                  </a:lnTo>
                  <a:lnTo>
                    <a:pt x="131" y="271"/>
                  </a:lnTo>
                  <a:lnTo>
                    <a:pt x="128" y="270"/>
                  </a:lnTo>
                  <a:lnTo>
                    <a:pt x="124" y="270"/>
                  </a:lnTo>
                  <a:lnTo>
                    <a:pt x="121" y="270"/>
                  </a:lnTo>
                  <a:lnTo>
                    <a:pt x="117" y="270"/>
                  </a:lnTo>
                  <a:lnTo>
                    <a:pt x="113" y="271"/>
                  </a:lnTo>
                  <a:lnTo>
                    <a:pt x="109" y="270"/>
                  </a:lnTo>
                  <a:lnTo>
                    <a:pt x="104" y="269"/>
                  </a:lnTo>
                  <a:lnTo>
                    <a:pt x="22" y="307"/>
                  </a:lnTo>
                  <a:lnTo>
                    <a:pt x="19" y="304"/>
                  </a:lnTo>
                  <a:lnTo>
                    <a:pt x="15" y="300"/>
                  </a:lnTo>
                  <a:lnTo>
                    <a:pt x="13" y="296"/>
                  </a:lnTo>
                  <a:lnTo>
                    <a:pt x="10" y="290"/>
                  </a:lnTo>
                  <a:lnTo>
                    <a:pt x="9" y="286"/>
                  </a:lnTo>
                  <a:lnTo>
                    <a:pt x="6" y="280"/>
                  </a:lnTo>
                  <a:lnTo>
                    <a:pt x="5" y="275"/>
                  </a:lnTo>
                  <a:lnTo>
                    <a:pt x="4" y="270"/>
                  </a:lnTo>
                  <a:lnTo>
                    <a:pt x="3" y="264"/>
                  </a:lnTo>
                  <a:lnTo>
                    <a:pt x="2" y="258"/>
                  </a:lnTo>
                  <a:lnTo>
                    <a:pt x="0" y="252"/>
                  </a:lnTo>
                  <a:lnTo>
                    <a:pt x="0" y="246"/>
                  </a:lnTo>
                  <a:lnTo>
                    <a:pt x="0" y="241"/>
                  </a:lnTo>
                  <a:lnTo>
                    <a:pt x="0" y="236"/>
                  </a:lnTo>
                  <a:lnTo>
                    <a:pt x="0" y="229"/>
                  </a:lnTo>
                  <a:lnTo>
                    <a:pt x="0" y="224"/>
                  </a:lnTo>
                  <a:lnTo>
                    <a:pt x="0" y="221"/>
                  </a:lnTo>
                  <a:lnTo>
                    <a:pt x="2" y="217"/>
                  </a:lnTo>
                  <a:lnTo>
                    <a:pt x="4" y="214"/>
                  </a:lnTo>
                  <a:lnTo>
                    <a:pt x="6" y="211"/>
                  </a:lnTo>
                  <a:lnTo>
                    <a:pt x="9" y="208"/>
                  </a:lnTo>
                  <a:lnTo>
                    <a:pt x="12" y="206"/>
                  </a:lnTo>
                  <a:lnTo>
                    <a:pt x="16" y="203"/>
                  </a:lnTo>
                  <a:lnTo>
                    <a:pt x="22" y="200"/>
                  </a:lnTo>
                  <a:lnTo>
                    <a:pt x="28" y="200"/>
                  </a:lnTo>
                  <a:lnTo>
                    <a:pt x="33" y="200"/>
                  </a:lnTo>
                  <a:lnTo>
                    <a:pt x="40" y="200"/>
                  </a:lnTo>
                  <a:lnTo>
                    <a:pt x="47" y="200"/>
                  </a:lnTo>
                  <a:lnTo>
                    <a:pt x="53" y="200"/>
                  </a:lnTo>
                  <a:lnTo>
                    <a:pt x="60" y="201"/>
                  </a:lnTo>
                  <a:lnTo>
                    <a:pt x="67" y="204"/>
                  </a:lnTo>
                  <a:lnTo>
                    <a:pt x="74" y="207"/>
                  </a:lnTo>
                  <a:lnTo>
                    <a:pt x="81" y="208"/>
                  </a:lnTo>
                  <a:lnTo>
                    <a:pt x="90" y="208"/>
                  </a:lnTo>
                  <a:lnTo>
                    <a:pt x="97" y="207"/>
                  </a:lnTo>
                  <a:lnTo>
                    <a:pt x="105" y="204"/>
                  </a:lnTo>
                  <a:lnTo>
                    <a:pt x="113" y="200"/>
                  </a:lnTo>
                  <a:lnTo>
                    <a:pt x="119" y="196"/>
                  </a:lnTo>
                  <a:lnTo>
                    <a:pt x="126" y="190"/>
                  </a:lnTo>
                  <a:lnTo>
                    <a:pt x="131" y="183"/>
                  </a:lnTo>
                  <a:lnTo>
                    <a:pt x="127" y="35"/>
                  </a:lnTo>
                  <a:lnTo>
                    <a:pt x="133" y="35"/>
                  </a:lnTo>
                  <a:lnTo>
                    <a:pt x="138" y="34"/>
                  </a:lnTo>
                  <a:lnTo>
                    <a:pt x="144" y="33"/>
                  </a:lnTo>
                  <a:lnTo>
                    <a:pt x="150" y="32"/>
                  </a:lnTo>
                  <a:lnTo>
                    <a:pt x="156" y="31"/>
                  </a:lnTo>
                  <a:lnTo>
                    <a:pt x="162" y="30"/>
                  </a:lnTo>
                  <a:lnTo>
                    <a:pt x="168" y="29"/>
                  </a:lnTo>
                  <a:lnTo>
                    <a:pt x="174" y="28"/>
                  </a:lnTo>
                  <a:lnTo>
                    <a:pt x="181" y="28"/>
                  </a:lnTo>
                  <a:lnTo>
                    <a:pt x="186" y="28"/>
                  </a:lnTo>
                  <a:lnTo>
                    <a:pt x="193" y="28"/>
                  </a:lnTo>
                  <a:lnTo>
                    <a:pt x="199" y="30"/>
                  </a:lnTo>
                  <a:lnTo>
                    <a:pt x="206" y="31"/>
                  </a:lnTo>
                  <a:lnTo>
                    <a:pt x="211" y="34"/>
                  </a:lnTo>
                  <a:lnTo>
                    <a:pt x="218" y="37"/>
                  </a:lnTo>
                  <a:lnTo>
                    <a:pt x="225" y="41"/>
                  </a:lnTo>
                  <a:lnTo>
                    <a:pt x="228" y="48"/>
                  </a:lnTo>
                  <a:lnTo>
                    <a:pt x="230" y="57"/>
                  </a:lnTo>
                  <a:lnTo>
                    <a:pt x="232" y="65"/>
                  </a:lnTo>
                  <a:lnTo>
                    <a:pt x="234" y="73"/>
                  </a:lnTo>
                  <a:lnTo>
                    <a:pt x="234" y="82"/>
                  </a:lnTo>
                  <a:lnTo>
                    <a:pt x="235" y="91"/>
                  </a:lnTo>
                  <a:lnTo>
                    <a:pt x="236" y="99"/>
                  </a:lnTo>
                  <a:lnTo>
                    <a:pt x="238" y="108"/>
                  </a:lnTo>
                  <a:lnTo>
                    <a:pt x="239" y="116"/>
                  </a:lnTo>
                  <a:lnTo>
                    <a:pt x="242" y="124"/>
                  </a:lnTo>
                  <a:lnTo>
                    <a:pt x="245" y="131"/>
                  </a:lnTo>
                  <a:lnTo>
                    <a:pt x="249" y="138"/>
                  </a:lnTo>
                  <a:lnTo>
                    <a:pt x="256" y="145"/>
                  </a:lnTo>
                  <a:lnTo>
                    <a:pt x="263" y="150"/>
                  </a:lnTo>
                  <a:lnTo>
                    <a:pt x="273" y="155"/>
                  </a:lnTo>
                  <a:lnTo>
                    <a:pt x="284" y="159"/>
                  </a:lnTo>
                  <a:lnTo>
                    <a:pt x="293" y="159"/>
                  </a:lnTo>
                  <a:lnTo>
                    <a:pt x="303" y="159"/>
                  </a:lnTo>
                  <a:lnTo>
                    <a:pt x="314" y="158"/>
                  </a:lnTo>
                  <a:lnTo>
                    <a:pt x="325" y="156"/>
                  </a:lnTo>
                  <a:lnTo>
                    <a:pt x="335" y="152"/>
                  </a:lnTo>
                  <a:lnTo>
                    <a:pt x="345" y="148"/>
                  </a:lnTo>
                  <a:lnTo>
                    <a:pt x="353" y="142"/>
                  </a:lnTo>
                  <a:lnTo>
                    <a:pt x="359" y="134"/>
                  </a:lnTo>
                  <a:lnTo>
                    <a:pt x="363" y="129"/>
                  </a:lnTo>
                  <a:lnTo>
                    <a:pt x="365" y="124"/>
                  </a:lnTo>
                  <a:lnTo>
                    <a:pt x="366" y="119"/>
                  </a:lnTo>
                  <a:lnTo>
                    <a:pt x="366" y="113"/>
                  </a:lnTo>
                  <a:lnTo>
                    <a:pt x="366" y="108"/>
                  </a:lnTo>
                  <a:lnTo>
                    <a:pt x="365" y="102"/>
                  </a:lnTo>
                  <a:lnTo>
                    <a:pt x="364" y="96"/>
                  </a:lnTo>
                  <a:lnTo>
                    <a:pt x="361" y="91"/>
                  </a:lnTo>
                  <a:lnTo>
                    <a:pt x="359" y="86"/>
                  </a:lnTo>
                  <a:lnTo>
                    <a:pt x="357" y="79"/>
                  </a:lnTo>
                  <a:lnTo>
                    <a:pt x="354" y="73"/>
                  </a:lnTo>
                  <a:lnTo>
                    <a:pt x="354" y="68"/>
                  </a:lnTo>
                  <a:lnTo>
                    <a:pt x="352" y="62"/>
                  </a:lnTo>
                  <a:lnTo>
                    <a:pt x="351" y="57"/>
                  </a:lnTo>
                  <a:lnTo>
                    <a:pt x="351" y="51"/>
                  </a:lnTo>
                  <a:lnTo>
                    <a:pt x="352" y="44"/>
                  </a:lnTo>
                  <a:lnTo>
                    <a:pt x="357" y="39"/>
                  </a:lnTo>
                  <a:lnTo>
                    <a:pt x="363" y="34"/>
                  </a:lnTo>
                  <a:lnTo>
                    <a:pt x="369" y="30"/>
                  </a:lnTo>
                  <a:lnTo>
                    <a:pt x="376" y="26"/>
                  </a:lnTo>
                  <a:lnTo>
                    <a:pt x="383" y="22"/>
                  </a:lnTo>
                  <a:lnTo>
                    <a:pt x="391" y="19"/>
                  </a:lnTo>
                  <a:lnTo>
                    <a:pt x="398" y="17"/>
                  </a:lnTo>
                  <a:lnTo>
                    <a:pt x="407" y="14"/>
                  </a:lnTo>
                  <a:lnTo>
                    <a:pt x="414" y="12"/>
                  </a:lnTo>
                  <a:lnTo>
                    <a:pt x="422" y="10"/>
                  </a:lnTo>
                  <a:lnTo>
                    <a:pt x="431" y="9"/>
                  </a:lnTo>
                  <a:lnTo>
                    <a:pt x="439" y="7"/>
                  </a:lnTo>
                  <a:lnTo>
                    <a:pt x="448" y="5"/>
                  </a:lnTo>
                  <a:lnTo>
                    <a:pt x="456" y="3"/>
                  </a:lnTo>
                  <a:lnTo>
                    <a:pt x="464" y="2"/>
                  </a:lnTo>
                  <a:lnTo>
                    <a:pt x="472" y="0"/>
                  </a:lnTo>
                  <a:lnTo>
                    <a:pt x="474" y="5"/>
                  </a:lnTo>
                  <a:lnTo>
                    <a:pt x="476" y="11"/>
                  </a:lnTo>
                  <a:lnTo>
                    <a:pt x="477" y="17"/>
                  </a:lnTo>
                  <a:lnTo>
                    <a:pt x="478" y="24"/>
                  </a:lnTo>
                  <a:lnTo>
                    <a:pt x="478" y="30"/>
                  </a:lnTo>
                  <a:lnTo>
                    <a:pt x="479" y="37"/>
                  </a:lnTo>
                  <a:lnTo>
                    <a:pt x="479" y="44"/>
                  </a:lnTo>
                  <a:lnTo>
                    <a:pt x="479" y="51"/>
                  </a:lnTo>
                  <a:lnTo>
                    <a:pt x="479" y="57"/>
                  </a:lnTo>
                  <a:lnTo>
                    <a:pt x="481" y="64"/>
                  </a:lnTo>
                  <a:lnTo>
                    <a:pt x="483" y="70"/>
                  </a:lnTo>
                  <a:lnTo>
                    <a:pt x="485" y="76"/>
                  </a:lnTo>
                  <a:lnTo>
                    <a:pt x="488" y="82"/>
                  </a:lnTo>
                  <a:lnTo>
                    <a:pt x="493" y="88"/>
                  </a:lnTo>
                  <a:lnTo>
                    <a:pt x="499" y="92"/>
                  </a:lnTo>
                  <a:lnTo>
                    <a:pt x="507" y="97"/>
                  </a:lnTo>
                  <a:lnTo>
                    <a:pt x="512" y="99"/>
                  </a:lnTo>
                  <a:lnTo>
                    <a:pt x="517" y="101"/>
                  </a:lnTo>
                  <a:lnTo>
                    <a:pt x="523" y="102"/>
                  </a:lnTo>
                  <a:lnTo>
                    <a:pt x="529" y="102"/>
                  </a:lnTo>
                  <a:lnTo>
                    <a:pt x="535" y="101"/>
                  </a:lnTo>
                  <a:lnTo>
                    <a:pt x="541" y="99"/>
                  </a:lnTo>
                  <a:lnTo>
                    <a:pt x="547" y="98"/>
                  </a:lnTo>
                  <a:lnTo>
                    <a:pt x="554" y="97"/>
                  </a:lnTo>
                  <a:lnTo>
                    <a:pt x="560" y="95"/>
                  </a:lnTo>
                  <a:lnTo>
                    <a:pt x="566" y="94"/>
                  </a:lnTo>
                  <a:lnTo>
                    <a:pt x="572" y="92"/>
                  </a:lnTo>
                  <a:lnTo>
                    <a:pt x="579" y="92"/>
                  </a:lnTo>
                  <a:lnTo>
                    <a:pt x="584" y="92"/>
                  </a:lnTo>
                  <a:lnTo>
                    <a:pt x="591" y="92"/>
                  </a:lnTo>
                  <a:lnTo>
                    <a:pt x="598" y="94"/>
                  </a:lnTo>
                  <a:lnTo>
                    <a:pt x="603" y="97"/>
                  </a:lnTo>
                  <a:lnTo>
                    <a:pt x="610" y="102"/>
                  </a:lnTo>
                  <a:lnTo>
                    <a:pt x="614" y="109"/>
                  </a:lnTo>
                  <a:lnTo>
                    <a:pt x="618" y="117"/>
                  </a:lnTo>
                  <a:lnTo>
                    <a:pt x="620" y="125"/>
                  </a:lnTo>
                  <a:lnTo>
                    <a:pt x="621" y="133"/>
                  </a:lnTo>
                  <a:lnTo>
                    <a:pt x="622" y="142"/>
                  </a:lnTo>
                  <a:lnTo>
                    <a:pt x="623" y="151"/>
                  </a:lnTo>
                  <a:lnTo>
                    <a:pt x="623" y="159"/>
                  </a:lnTo>
                  <a:lnTo>
                    <a:pt x="621" y="162"/>
                  </a:lnTo>
                  <a:lnTo>
                    <a:pt x="619" y="165"/>
                  </a:lnTo>
                  <a:lnTo>
                    <a:pt x="618" y="169"/>
                  </a:lnTo>
                  <a:lnTo>
                    <a:pt x="615" y="172"/>
                  </a:lnTo>
                  <a:lnTo>
                    <a:pt x="612" y="175"/>
                  </a:lnTo>
                  <a:lnTo>
                    <a:pt x="608" y="178"/>
                  </a:lnTo>
                  <a:lnTo>
                    <a:pt x="604" y="181"/>
                  </a:lnTo>
                  <a:lnTo>
                    <a:pt x="599" y="183"/>
                  </a:lnTo>
                  <a:lnTo>
                    <a:pt x="591" y="184"/>
                  </a:lnTo>
                  <a:lnTo>
                    <a:pt x="582" y="184"/>
                  </a:lnTo>
                  <a:lnTo>
                    <a:pt x="573" y="183"/>
                  </a:lnTo>
                  <a:lnTo>
                    <a:pt x="564" y="182"/>
                  </a:lnTo>
                  <a:lnTo>
                    <a:pt x="554" y="181"/>
                  </a:lnTo>
                  <a:lnTo>
                    <a:pt x="545" y="182"/>
                  </a:lnTo>
                  <a:lnTo>
                    <a:pt x="535" y="183"/>
                  </a:lnTo>
                  <a:lnTo>
                    <a:pt x="524" y="186"/>
                  </a:lnTo>
                  <a:lnTo>
                    <a:pt x="523" y="188"/>
                  </a:lnTo>
                  <a:lnTo>
                    <a:pt x="521" y="191"/>
                  </a:lnTo>
                  <a:lnTo>
                    <a:pt x="519" y="192"/>
                  </a:lnTo>
                  <a:lnTo>
                    <a:pt x="517" y="194"/>
                  </a:lnTo>
                  <a:lnTo>
                    <a:pt x="514" y="197"/>
                  </a:lnTo>
                  <a:lnTo>
                    <a:pt x="512" y="199"/>
                  </a:lnTo>
                  <a:lnTo>
                    <a:pt x="509" y="203"/>
                  </a:lnTo>
                  <a:lnTo>
                    <a:pt x="507" y="207"/>
                  </a:lnTo>
                  <a:lnTo>
                    <a:pt x="524" y="331"/>
                  </a:lnTo>
                  <a:lnTo>
                    <a:pt x="519" y="333"/>
                  </a:lnTo>
                  <a:lnTo>
                    <a:pt x="512" y="335"/>
                  </a:lnTo>
                  <a:lnTo>
                    <a:pt x="507" y="338"/>
                  </a:lnTo>
                  <a:lnTo>
                    <a:pt x="500" y="339"/>
                  </a:lnTo>
                  <a:lnTo>
                    <a:pt x="493" y="341"/>
                  </a:lnTo>
                  <a:lnTo>
                    <a:pt x="486" y="342"/>
                  </a:lnTo>
                  <a:lnTo>
                    <a:pt x="479" y="343"/>
                  </a:lnTo>
                  <a:lnTo>
                    <a:pt x="471" y="344"/>
                  </a:lnTo>
                  <a:lnTo>
                    <a:pt x="464" y="344"/>
                  </a:lnTo>
                  <a:lnTo>
                    <a:pt x="456" y="344"/>
                  </a:lnTo>
                  <a:lnTo>
                    <a:pt x="449" y="344"/>
                  </a:lnTo>
                  <a:lnTo>
                    <a:pt x="441" y="344"/>
                  </a:lnTo>
                  <a:lnTo>
                    <a:pt x="433" y="342"/>
                  </a:lnTo>
                  <a:lnTo>
                    <a:pt x="426" y="341"/>
                  </a:lnTo>
                  <a:lnTo>
                    <a:pt x="419" y="340"/>
                  </a:lnTo>
                  <a:lnTo>
                    <a:pt x="412" y="338"/>
                  </a:lnTo>
                  <a:lnTo>
                    <a:pt x="408" y="333"/>
                  </a:lnTo>
                  <a:lnTo>
                    <a:pt x="405" y="328"/>
                  </a:lnTo>
                  <a:lnTo>
                    <a:pt x="403" y="322"/>
                  </a:lnTo>
                  <a:lnTo>
                    <a:pt x="402" y="316"/>
                  </a:lnTo>
                  <a:lnTo>
                    <a:pt x="402" y="311"/>
                  </a:lnTo>
                  <a:lnTo>
                    <a:pt x="401" y="306"/>
                  </a:lnTo>
                  <a:lnTo>
                    <a:pt x="401" y="300"/>
                  </a:lnTo>
                  <a:lnTo>
                    <a:pt x="401" y="294"/>
                  </a:lnTo>
                  <a:lnTo>
                    <a:pt x="402" y="289"/>
                  </a:lnTo>
                  <a:lnTo>
                    <a:pt x="402" y="283"/>
                  </a:lnTo>
                  <a:lnTo>
                    <a:pt x="402" y="277"/>
                  </a:lnTo>
                  <a:lnTo>
                    <a:pt x="401" y="271"/>
                  </a:lnTo>
                  <a:lnTo>
                    <a:pt x="400" y="266"/>
                  </a:lnTo>
                  <a:lnTo>
                    <a:pt x="398" y="260"/>
                  </a:lnTo>
                  <a:lnTo>
                    <a:pt x="397" y="254"/>
                  </a:lnTo>
                  <a:lnTo>
                    <a:pt x="393" y="248"/>
                  </a:lnTo>
                  <a:lnTo>
                    <a:pt x="388" y="244"/>
                  </a:lnTo>
                  <a:lnTo>
                    <a:pt x="381" y="240"/>
                  </a:lnTo>
                  <a:lnTo>
                    <a:pt x="374" y="238"/>
                  </a:lnTo>
                  <a:lnTo>
                    <a:pt x="367" y="236"/>
                  </a:lnTo>
                  <a:lnTo>
                    <a:pt x="360" y="235"/>
                  </a:lnTo>
                  <a:lnTo>
                    <a:pt x="353" y="235"/>
                  </a:lnTo>
                  <a:lnTo>
                    <a:pt x="345" y="235"/>
                  </a:lnTo>
                  <a:lnTo>
                    <a:pt x="337" y="236"/>
                  </a:lnTo>
                  <a:lnTo>
                    <a:pt x="329" y="237"/>
                  </a:lnTo>
                  <a:lnTo>
                    <a:pt x="321" y="239"/>
                  </a:lnTo>
                  <a:lnTo>
                    <a:pt x="313" y="241"/>
                  </a:lnTo>
                  <a:lnTo>
                    <a:pt x="306" y="243"/>
                  </a:lnTo>
                  <a:lnTo>
                    <a:pt x="297" y="245"/>
                  </a:lnTo>
                  <a:lnTo>
                    <a:pt x="289" y="248"/>
                  </a:lnTo>
                  <a:lnTo>
                    <a:pt x="281" y="250"/>
                  </a:lnTo>
                  <a:lnTo>
                    <a:pt x="273" y="252"/>
                  </a:lnTo>
                  <a:lnTo>
                    <a:pt x="270" y="255"/>
                  </a:lnTo>
                  <a:lnTo>
                    <a:pt x="267" y="260"/>
                  </a:lnTo>
                  <a:lnTo>
                    <a:pt x="263" y="264"/>
                  </a:lnTo>
                  <a:lnTo>
                    <a:pt x="260" y="270"/>
                  </a:lnTo>
                  <a:lnTo>
                    <a:pt x="258" y="276"/>
                  </a:lnTo>
                  <a:lnTo>
                    <a:pt x="258" y="282"/>
                  </a:lnTo>
                  <a:lnTo>
                    <a:pt x="258" y="287"/>
                  </a:lnTo>
                  <a:lnTo>
                    <a:pt x="262" y="293"/>
                  </a:lnTo>
                  <a:lnTo>
                    <a:pt x="265" y="299"/>
                  </a:lnTo>
                  <a:lnTo>
                    <a:pt x="268" y="304"/>
                  </a:lnTo>
                  <a:lnTo>
                    <a:pt x="271" y="310"/>
                  </a:lnTo>
                  <a:lnTo>
                    <a:pt x="273" y="316"/>
                  </a:lnTo>
                  <a:lnTo>
                    <a:pt x="276" y="322"/>
                  </a:lnTo>
                  <a:lnTo>
                    <a:pt x="277" y="328"/>
                  </a:lnTo>
                  <a:lnTo>
                    <a:pt x="277" y="334"/>
                  </a:lnTo>
                  <a:lnTo>
                    <a:pt x="277" y="341"/>
                  </a:lnTo>
                  <a:lnTo>
                    <a:pt x="266" y="355"/>
                  </a:lnTo>
                  <a:lnTo>
                    <a:pt x="257" y="360"/>
                  </a:lnTo>
                  <a:lnTo>
                    <a:pt x="248" y="362"/>
                  </a:lnTo>
                  <a:lnTo>
                    <a:pt x="239" y="363"/>
                  </a:lnTo>
                  <a:lnTo>
                    <a:pt x="230" y="363"/>
                  </a:lnTo>
                  <a:lnTo>
                    <a:pt x="220" y="364"/>
                  </a:lnTo>
                  <a:lnTo>
                    <a:pt x="210" y="364"/>
                  </a:lnTo>
                  <a:lnTo>
                    <a:pt x="201" y="366"/>
                  </a:lnTo>
                  <a:lnTo>
                    <a:pt x="191" y="37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1" name="Freeform 7"/>
            <p:cNvSpPr>
              <a:spLocks/>
            </p:cNvSpPr>
            <p:nvPr/>
          </p:nvSpPr>
          <p:spPr bwMode="grayWhite">
            <a:xfrm>
              <a:off x="0" y="706"/>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2" name="Freeform 8"/>
            <p:cNvSpPr>
              <a:spLocks/>
            </p:cNvSpPr>
            <p:nvPr/>
          </p:nvSpPr>
          <p:spPr bwMode="grayWhite">
            <a:xfrm>
              <a:off x="538" y="441"/>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3" name="Freeform 9"/>
            <p:cNvSpPr>
              <a:spLocks/>
            </p:cNvSpPr>
            <p:nvPr/>
          </p:nvSpPr>
          <p:spPr bwMode="grayWhite">
            <a:xfrm>
              <a:off x="459" y="2344"/>
              <a:ext cx="506" cy="470"/>
            </a:xfrm>
            <a:custGeom>
              <a:avLst/>
              <a:gdLst>
                <a:gd name="T0" fmla="*/ 229 w 506"/>
                <a:gd name="T1" fmla="*/ 453 h 470"/>
                <a:gd name="T2" fmla="*/ 200 w 506"/>
                <a:gd name="T3" fmla="*/ 429 h 470"/>
                <a:gd name="T4" fmla="*/ 175 w 506"/>
                <a:gd name="T5" fmla="*/ 402 h 470"/>
                <a:gd name="T6" fmla="*/ 158 w 506"/>
                <a:gd name="T7" fmla="*/ 368 h 470"/>
                <a:gd name="T8" fmla="*/ 241 w 506"/>
                <a:gd name="T9" fmla="*/ 275 h 470"/>
                <a:gd name="T10" fmla="*/ 224 w 506"/>
                <a:gd name="T11" fmla="*/ 248 h 470"/>
                <a:gd name="T12" fmla="*/ 198 w 506"/>
                <a:gd name="T13" fmla="*/ 228 h 470"/>
                <a:gd name="T14" fmla="*/ 166 w 506"/>
                <a:gd name="T15" fmla="*/ 214 h 470"/>
                <a:gd name="T16" fmla="*/ 139 w 506"/>
                <a:gd name="T17" fmla="*/ 217 h 470"/>
                <a:gd name="T18" fmla="*/ 128 w 506"/>
                <a:gd name="T19" fmla="*/ 238 h 470"/>
                <a:gd name="T20" fmla="*/ 120 w 506"/>
                <a:gd name="T21" fmla="*/ 262 h 470"/>
                <a:gd name="T22" fmla="*/ 104 w 506"/>
                <a:gd name="T23" fmla="*/ 283 h 470"/>
                <a:gd name="T24" fmla="*/ 77 w 506"/>
                <a:gd name="T25" fmla="*/ 291 h 470"/>
                <a:gd name="T26" fmla="*/ 53 w 506"/>
                <a:gd name="T27" fmla="*/ 288 h 470"/>
                <a:gd name="T28" fmla="*/ 31 w 506"/>
                <a:gd name="T29" fmla="*/ 275 h 470"/>
                <a:gd name="T30" fmla="*/ 12 w 506"/>
                <a:gd name="T31" fmla="*/ 257 h 470"/>
                <a:gd name="T32" fmla="*/ 61 w 506"/>
                <a:gd name="T33" fmla="*/ 109 h 470"/>
                <a:gd name="T34" fmla="*/ 24 w 506"/>
                <a:gd name="T35" fmla="*/ 85 h 470"/>
                <a:gd name="T36" fmla="*/ 0 w 506"/>
                <a:gd name="T37" fmla="*/ 53 h 470"/>
                <a:gd name="T38" fmla="*/ 19 w 506"/>
                <a:gd name="T39" fmla="*/ 22 h 470"/>
                <a:gd name="T40" fmla="*/ 54 w 506"/>
                <a:gd name="T41" fmla="*/ 0 h 470"/>
                <a:gd name="T42" fmla="*/ 82 w 506"/>
                <a:gd name="T43" fmla="*/ 6 h 470"/>
                <a:gd name="T44" fmla="*/ 103 w 506"/>
                <a:gd name="T45" fmla="*/ 29 h 470"/>
                <a:gd name="T46" fmla="*/ 132 w 506"/>
                <a:gd name="T47" fmla="*/ 57 h 470"/>
                <a:gd name="T48" fmla="*/ 175 w 506"/>
                <a:gd name="T49" fmla="*/ 64 h 470"/>
                <a:gd name="T50" fmla="*/ 215 w 506"/>
                <a:gd name="T51" fmla="*/ 43 h 470"/>
                <a:gd name="T52" fmla="*/ 243 w 506"/>
                <a:gd name="T53" fmla="*/ 16 h 470"/>
                <a:gd name="T54" fmla="*/ 265 w 506"/>
                <a:gd name="T55" fmla="*/ 22 h 470"/>
                <a:gd name="T56" fmla="*/ 284 w 506"/>
                <a:gd name="T57" fmla="*/ 34 h 470"/>
                <a:gd name="T58" fmla="*/ 301 w 506"/>
                <a:gd name="T59" fmla="*/ 52 h 470"/>
                <a:gd name="T60" fmla="*/ 318 w 506"/>
                <a:gd name="T61" fmla="*/ 72 h 470"/>
                <a:gd name="T62" fmla="*/ 314 w 506"/>
                <a:gd name="T63" fmla="*/ 98 h 470"/>
                <a:gd name="T64" fmla="*/ 296 w 506"/>
                <a:gd name="T65" fmla="*/ 115 h 470"/>
                <a:gd name="T66" fmla="*/ 278 w 506"/>
                <a:gd name="T67" fmla="*/ 123 h 470"/>
                <a:gd name="T68" fmla="*/ 260 w 506"/>
                <a:gd name="T69" fmla="*/ 130 h 470"/>
                <a:gd name="T70" fmla="*/ 249 w 506"/>
                <a:gd name="T71" fmla="*/ 152 h 470"/>
                <a:gd name="T72" fmla="*/ 257 w 506"/>
                <a:gd name="T73" fmla="*/ 180 h 470"/>
                <a:gd name="T74" fmla="*/ 288 w 506"/>
                <a:gd name="T75" fmla="*/ 210 h 470"/>
                <a:gd name="T76" fmla="*/ 321 w 506"/>
                <a:gd name="T77" fmla="*/ 231 h 470"/>
                <a:gd name="T78" fmla="*/ 339 w 506"/>
                <a:gd name="T79" fmla="*/ 231 h 470"/>
                <a:gd name="T80" fmla="*/ 358 w 506"/>
                <a:gd name="T81" fmla="*/ 228 h 470"/>
                <a:gd name="T82" fmla="*/ 377 w 506"/>
                <a:gd name="T83" fmla="*/ 200 h 470"/>
                <a:gd name="T84" fmla="*/ 385 w 506"/>
                <a:gd name="T85" fmla="*/ 171 h 470"/>
                <a:gd name="T86" fmla="*/ 404 w 506"/>
                <a:gd name="T87" fmla="*/ 158 h 470"/>
                <a:gd name="T88" fmla="*/ 497 w 506"/>
                <a:gd name="T89" fmla="*/ 213 h 470"/>
                <a:gd name="T90" fmla="*/ 482 w 506"/>
                <a:gd name="T91" fmla="*/ 238 h 470"/>
                <a:gd name="T92" fmla="*/ 458 w 506"/>
                <a:gd name="T93" fmla="*/ 259 h 470"/>
                <a:gd name="T94" fmla="*/ 438 w 506"/>
                <a:gd name="T95" fmla="*/ 282 h 470"/>
                <a:gd name="T96" fmla="*/ 434 w 506"/>
                <a:gd name="T97" fmla="*/ 313 h 470"/>
                <a:gd name="T98" fmla="*/ 467 w 506"/>
                <a:gd name="T99" fmla="*/ 339 h 470"/>
                <a:gd name="T100" fmla="*/ 505 w 506"/>
                <a:gd name="T101" fmla="*/ 362 h 470"/>
                <a:gd name="T102" fmla="*/ 329 w 506"/>
                <a:gd name="T103" fmla="*/ 370 h 470"/>
                <a:gd name="T104" fmla="*/ 306 w 506"/>
                <a:gd name="T105" fmla="*/ 395 h 470"/>
                <a:gd name="T106" fmla="*/ 287 w 506"/>
                <a:gd name="T107" fmla="*/ 423 h 470"/>
                <a:gd name="T108" fmla="*/ 267 w 506"/>
                <a:gd name="T109" fmla="*/ 45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6" h="470">
                  <a:moveTo>
                    <a:pt x="252" y="469"/>
                  </a:moveTo>
                  <a:lnTo>
                    <a:pt x="245" y="463"/>
                  </a:lnTo>
                  <a:lnTo>
                    <a:pt x="237" y="458"/>
                  </a:lnTo>
                  <a:lnTo>
                    <a:pt x="229" y="453"/>
                  </a:lnTo>
                  <a:lnTo>
                    <a:pt x="221" y="447"/>
                  </a:lnTo>
                  <a:lnTo>
                    <a:pt x="214" y="441"/>
                  </a:lnTo>
                  <a:lnTo>
                    <a:pt x="207" y="435"/>
                  </a:lnTo>
                  <a:lnTo>
                    <a:pt x="200" y="429"/>
                  </a:lnTo>
                  <a:lnTo>
                    <a:pt x="193" y="423"/>
                  </a:lnTo>
                  <a:lnTo>
                    <a:pt x="187" y="416"/>
                  </a:lnTo>
                  <a:lnTo>
                    <a:pt x="181" y="409"/>
                  </a:lnTo>
                  <a:lnTo>
                    <a:pt x="175" y="402"/>
                  </a:lnTo>
                  <a:lnTo>
                    <a:pt x="171" y="394"/>
                  </a:lnTo>
                  <a:lnTo>
                    <a:pt x="166" y="386"/>
                  </a:lnTo>
                  <a:lnTo>
                    <a:pt x="162" y="377"/>
                  </a:lnTo>
                  <a:lnTo>
                    <a:pt x="158" y="368"/>
                  </a:lnTo>
                  <a:lnTo>
                    <a:pt x="156" y="359"/>
                  </a:lnTo>
                  <a:lnTo>
                    <a:pt x="245" y="290"/>
                  </a:lnTo>
                  <a:lnTo>
                    <a:pt x="242" y="282"/>
                  </a:lnTo>
                  <a:lnTo>
                    <a:pt x="241" y="275"/>
                  </a:lnTo>
                  <a:lnTo>
                    <a:pt x="237" y="267"/>
                  </a:lnTo>
                  <a:lnTo>
                    <a:pt x="233" y="261"/>
                  </a:lnTo>
                  <a:lnTo>
                    <a:pt x="229" y="254"/>
                  </a:lnTo>
                  <a:lnTo>
                    <a:pt x="224" y="248"/>
                  </a:lnTo>
                  <a:lnTo>
                    <a:pt x="218" y="242"/>
                  </a:lnTo>
                  <a:lnTo>
                    <a:pt x="212" y="237"/>
                  </a:lnTo>
                  <a:lnTo>
                    <a:pt x="205" y="232"/>
                  </a:lnTo>
                  <a:lnTo>
                    <a:pt x="198" y="228"/>
                  </a:lnTo>
                  <a:lnTo>
                    <a:pt x="191" y="223"/>
                  </a:lnTo>
                  <a:lnTo>
                    <a:pt x="183" y="219"/>
                  </a:lnTo>
                  <a:lnTo>
                    <a:pt x="175" y="216"/>
                  </a:lnTo>
                  <a:lnTo>
                    <a:pt x="166" y="214"/>
                  </a:lnTo>
                  <a:lnTo>
                    <a:pt x="158" y="212"/>
                  </a:lnTo>
                  <a:lnTo>
                    <a:pt x="150" y="210"/>
                  </a:lnTo>
                  <a:lnTo>
                    <a:pt x="144" y="213"/>
                  </a:lnTo>
                  <a:lnTo>
                    <a:pt x="139" y="217"/>
                  </a:lnTo>
                  <a:lnTo>
                    <a:pt x="135" y="221"/>
                  </a:lnTo>
                  <a:lnTo>
                    <a:pt x="133" y="227"/>
                  </a:lnTo>
                  <a:lnTo>
                    <a:pt x="129" y="232"/>
                  </a:lnTo>
                  <a:lnTo>
                    <a:pt x="128" y="238"/>
                  </a:lnTo>
                  <a:lnTo>
                    <a:pt x="126" y="244"/>
                  </a:lnTo>
                  <a:lnTo>
                    <a:pt x="125" y="250"/>
                  </a:lnTo>
                  <a:lnTo>
                    <a:pt x="122" y="256"/>
                  </a:lnTo>
                  <a:lnTo>
                    <a:pt x="120" y="262"/>
                  </a:lnTo>
                  <a:lnTo>
                    <a:pt x="116" y="268"/>
                  </a:lnTo>
                  <a:lnTo>
                    <a:pt x="113" y="273"/>
                  </a:lnTo>
                  <a:lnTo>
                    <a:pt x="109" y="278"/>
                  </a:lnTo>
                  <a:lnTo>
                    <a:pt x="104" y="283"/>
                  </a:lnTo>
                  <a:lnTo>
                    <a:pt x="98" y="287"/>
                  </a:lnTo>
                  <a:lnTo>
                    <a:pt x="90" y="290"/>
                  </a:lnTo>
                  <a:lnTo>
                    <a:pt x="83" y="291"/>
                  </a:lnTo>
                  <a:lnTo>
                    <a:pt x="77" y="291"/>
                  </a:lnTo>
                  <a:lnTo>
                    <a:pt x="70" y="291"/>
                  </a:lnTo>
                  <a:lnTo>
                    <a:pt x="65" y="291"/>
                  </a:lnTo>
                  <a:lnTo>
                    <a:pt x="58" y="289"/>
                  </a:lnTo>
                  <a:lnTo>
                    <a:pt x="53" y="288"/>
                  </a:lnTo>
                  <a:lnTo>
                    <a:pt x="47" y="285"/>
                  </a:lnTo>
                  <a:lnTo>
                    <a:pt x="41" y="282"/>
                  </a:lnTo>
                  <a:lnTo>
                    <a:pt x="36" y="278"/>
                  </a:lnTo>
                  <a:lnTo>
                    <a:pt x="31" y="275"/>
                  </a:lnTo>
                  <a:lnTo>
                    <a:pt x="25" y="270"/>
                  </a:lnTo>
                  <a:lnTo>
                    <a:pt x="20" y="266"/>
                  </a:lnTo>
                  <a:lnTo>
                    <a:pt x="16" y="262"/>
                  </a:lnTo>
                  <a:lnTo>
                    <a:pt x="12" y="257"/>
                  </a:lnTo>
                  <a:lnTo>
                    <a:pt x="7" y="253"/>
                  </a:lnTo>
                  <a:lnTo>
                    <a:pt x="3" y="248"/>
                  </a:lnTo>
                  <a:lnTo>
                    <a:pt x="65" y="117"/>
                  </a:lnTo>
                  <a:lnTo>
                    <a:pt x="61" y="109"/>
                  </a:lnTo>
                  <a:lnTo>
                    <a:pt x="53" y="102"/>
                  </a:lnTo>
                  <a:lnTo>
                    <a:pt x="44" y="96"/>
                  </a:lnTo>
                  <a:lnTo>
                    <a:pt x="33" y="91"/>
                  </a:lnTo>
                  <a:lnTo>
                    <a:pt x="24" y="85"/>
                  </a:lnTo>
                  <a:lnTo>
                    <a:pt x="13" y="79"/>
                  </a:lnTo>
                  <a:lnTo>
                    <a:pt x="5" y="71"/>
                  </a:lnTo>
                  <a:lnTo>
                    <a:pt x="0" y="62"/>
                  </a:lnTo>
                  <a:lnTo>
                    <a:pt x="0" y="53"/>
                  </a:lnTo>
                  <a:lnTo>
                    <a:pt x="3" y="44"/>
                  </a:lnTo>
                  <a:lnTo>
                    <a:pt x="7" y="37"/>
                  </a:lnTo>
                  <a:lnTo>
                    <a:pt x="12" y="28"/>
                  </a:lnTo>
                  <a:lnTo>
                    <a:pt x="19" y="22"/>
                  </a:lnTo>
                  <a:lnTo>
                    <a:pt x="27" y="15"/>
                  </a:lnTo>
                  <a:lnTo>
                    <a:pt x="37" y="9"/>
                  </a:lnTo>
                  <a:lnTo>
                    <a:pt x="46" y="3"/>
                  </a:lnTo>
                  <a:lnTo>
                    <a:pt x="54" y="0"/>
                  </a:lnTo>
                  <a:lnTo>
                    <a:pt x="61" y="0"/>
                  </a:lnTo>
                  <a:lnTo>
                    <a:pt x="68" y="0"/>
                  </a:lnTo>
                  <a:lnTo>
                    <a:pt x="75" y="3"/>
                  </a:lnTo>
                  <a:lnTo>
                    <a:pt x="82" y="6"/>
                  </a:lnTo>
                  <a:lnTo>
                    <a:pt x="88" y="11"/>
                  </a:lnTo>
                  <a:lnTo>
                    <a:pt x="94" y="15"/>
                  </a:lnTo>
                  <a:lnTo>
                    <a:pt x="98" y="21"/>
                  </a:lnTo>
                  <a:lnTo>
                    <a:pt x="103" y="29"/>
                  </a:lnTo>
                  <a:lnTo>
                    <a:pt x="108" y="38"/>
                  </a:lnTo>
                  <a:lnTo>
                    <a:pt x="116" y="45"/>
                  </a:lnTo>
                  <a:lnTo>
                    <a:pt x="123" y="52"/>
                  </a:lnTo>
                  <a:lnTo>
                    <a:pt x="132" y="57"/>
                  </a:lnTo>
                  <a:lnTo>
                    <a:pt x="141" y="62"/>
                  </a:lnTo>
                  <a:lnTo>
                    <a:pt x="152" y="64"/>
                  </a:lnTo>
                  <a:lnTo>
                    <a:pt x="164" y="66"/>
                  </a:lnTo>
                  <a:lnTo>
                    <a:pt x="175" y="64"/>
                  </a:lnTo>
                  <a:lnTo>
                    <a:pt x="187" y="61"/>
                  </a:lnTo>
                  <a:lnTo>
                    <a:pt x="196" y="57"/>
                  </a:lnTo>
                  <a:lnTo>
                    <a:pt x="206" y="50"/>
                  </a:lnTo>
                  <a:lnTo>
                    <a:pt x="215" y="43"/>
                  </a:lnTo>
                  <a:lnTo>
                    <a:pt x="223" y="34"/>
                  </a:lnTo>
                  <a:lnTo>
                    <a:pt x="230" y="26"/>
                  </a:lnTo>
                  <a:lnTo>
                    <a:pt x="237" y="17"/>
                  </a:lnTo>
                  <a:lnTo>
                    <a:pt x="243" y="16"/>
                  </a:lnTo>
                  <a:lnTo>
                    <a:pt x="249" y="17"/>
                  </a:lnTo>
                  <a:lnTo>
                    <a:pt x="254" y="18"/>
                  </a:lnTo>
                  <a:lnTo>
                    <a:pt x="260" y="20"/>
                  </a:lnTo>
                  <a:lnTo>
                    <a:pt x="265" y="22"/>
                  </a:lnTo>
                  <a:lnTo>
                    <a:pt x="270" y="25"/>
                  </a:lnTo>
                  <a:lnTo>
                    <a:pt x="275" y="27"/>
                  </a:lnTo>
                  <a:lnTo>
                    <a:pt x="279" y="31"/>
                  </a:lnTo>
                  <a:lnTo>
                    <a:pt x="284" y="34"/>
                  </a:lnTo>
                  <a:lnTo>
                    <a:pt x="288" y="38"/>
                  </a:lnTo>
                  <a:lnTo>
                    <a:pt x="293" y="43"/>
                  </a:lnTo>
                  <a:lnTo>
                    <a:pt x="297" y="47"/>
                  </a:lnTo>
                  <a:lnTo>
                    <a:pt x="301" y="52"/>
                  </a:lnTo>
                  <a:lnTo>
                    <a:pt x="305" y="56"/>
                  </a:lnTo>
                  <a:lnTo>
                    <a:pt x="309" y="61"/>
                  </a:lnTo>
                  <a:lnTo>
                    <a:pt x="314" y="66"/>
                  </a:lnTo>
                  <a:lnTo>
                    <a:pt x="318" y="72"/>
                  </a:lnTo>
                  <a:lnTo>
                    <a:pt x="320" y="79"/>
                  </a:lnTo>
                  <a:lnTo>
                    <a:pt x="319" y="85"/>
                  </a:lnTo>
                  <a:lnTo>
                    <a:pt x="317" y="92"/>
                  </a:lnTo>
                  <a:lnTo>
                    <a:pt x="314" y="98"/>
                  </a:lnTo>
                  <a:lnTo>
                    <a:pt x="309" y="104"/>
                  </a:lnTo>
                  <a:lnTo>
                    <a:pt x="305" y="109"/>
                  </a:lnTo>
                  <a:lnTo>
                    <a:pt x="300" y="114"/>
                  </a:lnTo>
                  <a:lnTo>
                    <a:pt x="296" y="115"/>
                  </a:lnTo>
                  <a:lnTo>
                    <a:pt x="291" y="117"/>
                  </a:lnTo>
                  <a:lnTo>
                    <a:pt x="287" y="119"/>
                  </a:lnTo>
                  <a:lnTo>
                    <a:pt x="283" y="120"/>
                  </a:lnTo>
                  <a:lnTo>
                    <a:pt x="278" y="123"/>
                  </a:lnTo>
                  <a:lnTo>
                    <a:pt x="273" y="124"/>
                  </a:lnTo>
                  <a:lnTo>
                    <a:pt x="268" y="126"/>
                  </a:lnTo>
                  <a:lnTo>
                    <a:pt x="262" y="127"/>
                  </a:lnTo>
                  <a:lnTo>
                    <a:pt x="260" y="130"/>
                  </a:lnTo>
                  <a:lnTo>
                    <a:pt x="257" y="135"/>
                  </a:lnTo>
                  <a:lnTo>
                    <a:pt x="254" y="140"/>
                  </a:lnTo>
                  <a:lnTo>
                    <a:pt x="250" y="145"/>
                  </a:lnTo>
                  <a:lnTo>
                    <a:pt x="249" y="152"/>
                  </a:lnTo>
                  <a:lnTo>
                    <a:pt x="248" y="158"/>
                  </a:lnTo>
                  <a:lnTo>
                    <a:pt x="249" y="164"/>
                  </a:lnTo>
                  <a:lnTo>
                    <a:pt x="252" y="169"/>
                  </a:lnTo>
                  <a:lnTo>
                    <a:pt x="257" y="180"/>
                  </a:lnTo>
                  <a:lnTo>
                    <a:pt x="263" y="189"/>
                  </a:lnTo>
                  <a:lnTo>
                    <a:pt x="271" y="196"/>
                  </a:lnTo>
                  <a:lnTo>
                    <a:pt x="279" y="204"/>
                  </a:lnTo>
                  <a:lnTo>
                    <a:pt x="288" y="210"/>
                  </a:lnTo>
                  <a:lnTo>
                    <a:pt x="298" y="217"/>
                  </a:lnTo>
                  <a:lnTo>
                    <a:pt x="308" y="224"/>
                  </a:lnTo>
                  <a:lnTo>
                    <a:pt x="317" y="231"/>
                  </a:lnTo>
                  <a:lnTo>
                    <a:pt x="321" y="231"/>
                  </a:lnTo>
                  <a:lnTo>
                    <a:pt x="326" y="231"/>
                  </a:lnTo>
                  <a:lnTo>
                    <a:pt x="330" y="231"/>
                  </a:lnTo>
                  <a:lnTo>
                    <a:pt x="334" y="231"/>
                  </a:lnTo>
                  <a:lnTo>
                    <a:pt x="339" y="231"/>
                  </a:lnTo>
                  <a:lnTo>
                    <a:pt x="344" y="231"/>
                  </a:lnTo>
                  <a:lnTo>
                    <a:pt x="349" y="231"/>
                  </a:lnTo>
                  <a:lnTo>
                    <a:pt x="354" y="231"/>
                  </a:lnTo>
                  <a:lnTo>
                    <a:pt x="358" y="228"/>
                  </a:lnTo>
                  <a:lnTo>
                    <a:pt x="363" y="222"/>
                  </a:lnTo>
                  <a:lnTo>
                    <a:pt x="368" y="215"/>
                  </a:lnTo>
                  <a:lnTo>
                    <a:pt x="373" y="209"/>
                  </a:lnTo>
                  <a:lnTo>
                    <a:pt x="377" y="200"/>
                  </a:lnTo>
                  <a:lnTo>
                    <a:pt x="380" y="192"/>
                  </a:lnTo>
                  <a:lnTo>
                    <a:pt x="383" y="183"/>
                  </a:lnTo>
                  <a:lnTo>
                    <a:pt x="383" y="176"/>
                  </a:lnTo>
                  <a:lnTo>
                    <a:pt x="385" y="171"/>
                  </a:lnTo>
                  <a:lnTo>
                    <a:pt x="388" y="167"/>
                  </a:lnTo>
                  <a:lnTo>
                    <a:pt x="392" y="163"/>
                  </a:lnTo>
                  <a:lnTo>
                    <a:pt x="398" y="160"/>
                  </a:lnTo>
                  <a:lnTo>
                    <a:pt x="404" y="158"/>
                  </a:lnTo>
                  <a:lnTo>
                    <a:pt x="410" y="156"/>
                  </a:lnTo>
                  <a:lnTo>
                    <a:pt x="417" y="155"/>
                  </a:lnTo>
                  <a:lnTo>
                    <a:pt x="423" y="155"/>
                  </a:lnTo>
                  <a:lnTo>
                    <a:pt x="497" y="213"/>
                  </a:lnTo>
                  <a:lnTo>
                    <a:pt x="495" y="221"/>
                  </a:lnTo>
                  <a:lnTo>
                    <a:pt x="492" y="227"/>
                  </a:lnTo>
                  <a:lnTo>
                    <a:pt x="487" y="232"/>
                  </a:lnTo>
                  <a:lnTo>
                    <a:pt x="482" y="238"/>
                  </a:lnTo>
                  <a:lnTo>
                    <a:pt x="476" y="243"/>
                  </a:lnTo>
                  <a:lnTo>
                    <a:pt x="470" y="248"/>
                  </a:lnTo>
                  <a:lnTo>
                    <a:pt x="464" y="253"/>
                  </a:lnTo>
                  <a:lnTo>
                    <a:pt x="458" y="259"/>
                  </a:lnTo>
                  <a:lnTo>
                    <a:pt x="451" y="264"/>
                  </a:lnTo>
                  <a:lnTo>
                    <a:pt x="446" y="269"/>
                  </a:lnTo>
                  <a:lnTo>
                    <a:pt x="441" y="275"/>
                  </a:lnTo>
                  <a:lnTo>
                    <a:pt x="438" y="282"/>
                  </a:lnTo>
                  <a:lnTo>
                    <a:pt x="434" y="288"/>
                  </a:lnTo>
                  <a:lnTo>
                    <a:pt x="433" y="296"/>
                  </a:lnTo>
                  <a:lnTo>
                    <a:pt x="433" y="304"/>
                  </a:lnTo>
                  <a:lnTo>
                    <a:pt x="434" y="313"/>
                  </a:lnTo>
                  <a:lnTo>
                    <a:pt x="439" y="323"/>
                  </a:lnTo>
                  <a:lnTo>
                    <a:pt x="446" y="329"/>
                  </a:lnTo>
                  <a:lnTo>
                    <a:pt x="456" y="335"/>
                  </a:lnTo>
                  <a:lnTo>
                    <a:pt x="467" y="339"/>
                  </a:lnTo>
                  <a:lnTo>
                    <a:pt x="478" y="343"/>
                  </a:lnTo>
                  <a:lnTo>
                    <a:pt x="488" y="348"/>
                  </a:lnTo>
                  <a:lnTo>
                    <a:pt x="497" y="354"/>
                  </a:lnTo>
                  <a:lnTo>
                    <a:pt x="505" y="362"/>
                  </a:lnTo>
                  <a:lnTo>
                    <a:pt x="442" y="445"/>
                  </a:lnTo>
                  <a:lnTo>
                    <a:pt x="343" y="362"/>
                  </a:lnTo>
                  <a:lnTo>
                    <a:pt x="336" y="366"/>
                  </a:lnTo>
                  <a:lnTo>
                    <a:pt x="329" y="370"/>
                  </a:lnTo>
                  <a:lnTo>
                    <a:pt x="323" y="377"/>
                  </a:lnTo>
                  <a:lnTo>
                    <a:pt x="317" y="382"/>
                  </a:lnTo>
                  <a:lnTo>
                    <a:pt x="312" y="388"/>
                  </a:lnTo>
                  <a:lnTo>
                    <a:pt x="306" y="395"/>
                  </a:lnTo>
                  <a:lnTo>
                    <a:pt x="302" y="401"/>
                  </a:lnTo>
                  <a:lnTo>
                    <a:pt x="296" y="408"/>
                  </a:lnTo>
                  <a:lnTo>
                    <a:pt x="292" y="415"/>
                  </a:lnTo>
                  <a:lnTo>
                    <a:pt x="287" y="423"/>
                  </a:lnTo>
                  <a:lnTo>
                    <a:pt x="283" y="430"/>
                  </a:lnTo>
                  <a:lnTo>
                    <a:pt x="278" y="437"/>
                  </a:lnTo>
                  <a:lnTo>
                    <a:pt x="272" y="445"/>
                  </a:lnTo>
                  <a:lnTo>
                    <a:pt x="267" y="452"/>
                  </a:lnTo>
                  <a:lnTo>
                    <a:pt x="262" y="459"/>
                  </a:lnTo>
                  <a:lnTo>
                    <a:pt x="256" y="465"/>
                  </a:lnTo>
                  <a:lnTo>
                    <a:pt x="252" y="46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4" name="Freeform 10"/>
            <p:cNvSpPr>
              <a:spLocks/>
            </p:cNvSpPr>
            <p:nvPr/>
          </p:nvSpPr>
          <p:spPr bwMode="grayWhite">
            <a:xfrm>
              <a:off x="477" y="2884"/>
              <a:ext cx="447" cy="520"/>
            </a:xfrm>
            <a:custGeom>
              <a:avLst/>
              <a:gdLst>
                <a:gd name="T0" fmla="*/ 254 w 447"/>
                <a:gd name="T1" fmla="*/ 495 h 520"/>
                <a:gd name="T2" fmla="*/ 245 w 447"/>
                <a:gd name="T3" fmla="*/ 454 h 520"/>
                <a:gd name="T4" fmla="*/ 230 w 447"/>
                <a:gd name="T5" fmla="*/ 417 h 520"/>
                <a:gd name="T6" fmla="*/ 193 w 447"/>
                <a:gd name="T7" fmla="*/ 402 h 520"/>
                <a:gd name="T8" fmla="*/ 150 w 447"/>
                <a:gd name="T9" fmla="*/ 412 h 520"/>
                <a:gd name="T10" fmla="*/ 112 w 447"/>
                <a:gd name="T11" fmla="*/ 417 h 520"/>
                <a:gd name="T12" fmla="*/ 93 w 447"/>
                <a:gd name="T13" fmla="*/ 399 h 520"/>
                <a:gd name="T14" fmla="*/ 81 w 447"/>
                <a:gd name="T15" fmla="*/ 370 h 520"/>
                <a:gd name="T16" fmla="*/ 75 w 447"/>
                <a:gd name="T17" fmla="*/ 339 h 520"/>
                <a:gd name="T18" fmla="*/ 76 w 447"/>
                <a:gd name="T19" fmla="*/ 309 h 520"/>
                <a:gd name="T20" fmla="*/ 106 w 447"/>
                <a:gd name="T21" fmla="*/ 300 h 520"/>
                <a:gd name="T22" fmla="*/ 146 w 447"/>
                <a:gd name="T23" fmla="*/ 307 h 520"/>
                <a:gd name="T24" fmla="*/ 175 w 447"/>
                <a:gd name="T25" fmla="*/ 294 h 520"/>
                <a:gd name="T26" fmla="*/ 186 w 447"/>
                <a:gd name="T27" fmla="*/ 273 h 520"/>
                <a:gd name="T28" fmla="*/ 189 w 447"/>
                <a:gd name="T29" fmla="*/ 246 h 520"/>
                <a:gd name="T30" fmla="*/ 188 w 447"/>
                <a:gd name="T31" fmla="*/ 219 h 520"/>
                <a:gd name="T32" fmla="*/ 178 w 447"/>
                <a:gd name="T33" fmla="*/ 191 h 520"/>
                <a:gd name="T34" fmla="*/ 153 w 447"/>
                <a:gd name="T35" fmla="*/ 171 h 520"/>
                <a:gd name="T36" fmla="*/ 123 w 447"/>
                <a:gd name="T37" fmla="*/ 172 h 520"/>
                <a:gd name="T38" fmla="*/ 93 w 447"/>
                <a:gd name="T39" fmla="*/ 185 h 520"/>
                <a:gd name="T40" fmla="*/ 64 w 447"/>
                <a:gd name="T41" fmla="*/ 194 h 520"/>
                <a:gd name="T42" fmla="*/ 34 w 447"/>
                <a:gd name="T43" fmla="*/ 185 h 520"/>
                <a:gd name="T44" fmla="*/ 19 w 447"/>
                <a:gd name="T45" fmla="*/ 166 h 520"/>
                <a:gd name="T46" fmla="*/ 9 w 447"/>
                <a:gd name="T47" fmla="*/ 146 h 520"/>
                <a:gd name="T48" fmla="*/ 2 w 447"/>
                <a:gd name="T49" fmla="*/ 122 h 520"/>
                <a:gd name="T50" fmla="*/ 0 w 447"/>
                <a:gd name="T51" fmla="*/ 98 h 520"/>
                <a:gd name="T52" fmla="*/ 387 w 447"/>
                <a:gd name="T53" fmla="*/ 12 h 520"/>
                <a:gd name="T54" fmla="*/ 399 w 447"/>
                <a:gd name="T55" fmla="*/ 41 h 520"/>
                <a:gd name="T56" fmla="*/ 406 w 447"/>
                <a:gd name="T57" fmla="*/ 74 h 520"/>
                <a:gd name="T58" fmla="*/ 411 w 447"/>
                <a:gd name="T59" fmla="*/ 107 h 520"/>
                <a:gd name="T60" fmla="*/ 396 w 447"/>
                <a:gd name="T61" fmla="*/ 141 h 520"/>
                <a:gd name="T62" fmla="*/ 375 w 447"/>
                <a:gd name="T63" fmla="*/ 144 h 520"/>
                <a:gd name="T64" fmla="*/ 354 w 447"/>
                <a:gd name="T65" fmla="*/ 141 h 520"/>
                <a:gd name="T66" fmla="*/ 332 w 447"/>
                <a:gd name="T67" fmla="*/ 137 h 520"/>
                <a:gd name="T68" fmla="*/ 307 w 447"/>
                <a:gd name="T69" fmla="*/ 141 h 520"/>
                <a:gd name="T70" fmla="*/ 286 w 447"/>
                <a:gd name="T71" fmla="*/ 166 h 520"/>
                <a:gd name="T72" fmla="*/ 285 w 447"/>
                <a:gd name="T73" fmla="*/ 199 h 520"/>
                <a:gd name="T74" fmla="*/ 289 w 447"/>
                <a:gd name="T75" fmla="*/ 222 h 520"/>
                <a:gd name="T76" fmla="*/ 295 w 447"/>
                <a:gd name="T77" fmla="*/ 247 h 520"/>
                <a:gd name="T78" fmla="*/ 308 w 447"/>
                <a:gd name="T79" fmla="*/ 268 h 520"/>
                <a:gd name="T80" fmla="*/ 332 w 447"/>
                <a:gd name="T81" fmla="*/ 282 h 520"/>
                <a:gd name="T82" fmla="*/ 357 w 447"/>
                <a:gd name="T83" fmla="*/ 282 h 520"/>
                <a:gd name="T84" fmla="*/ 379 w 447"/>
                <a:gd name="T85" fmla="*/ 272 h 520"/>
                <a:gd name="T86" fmla="*/ 402 w 447"/>
                <a:gd name="T87" fmla="*/ 262 h 520"/>
                <a:gd name="T88" fmla="*/ 426 w 447"/>
                <a:gd name="T89" fmla="*/ 265 h 520"/>
                <a:gd name="T90" fmla="*/ 436 w 447"/>
                <a:gd name="T91" fmla="*/ 287 h 520"/>
                <a:gd name="T92" fmla="*/ 442 w 447"/>
                <a:gd name="T93" fmla="*/ 312 h 520"/>
                <a:gd name="T94" fmla="*/ 444 w 447"/>
                <a:gd name="T95" fmla="*/ 338 h 520"/>
                <a:gd name="T96" fmla="*/ 436 w 447"/>
                <a:gd name="T97" fmla="*/ 358 h 520"/>
                <a:gd name="T98" fmla="*/ 397 w 447"/>
                <a:gd name="T99" fmla="*/ 366 h 520"/>
                <a:gd name="T100" fmla="*/ 363 w 447"/>
                <a:gd name="T101" fmla="*/ 380 h 520"/>
                <a:gd name="T102" fmla="*/ 347 w 447"/>
                <a:gd name="T103" fmla="*/ 406 h 520"/>
                <a:gd name="T104" fmla="*/ 353 w 447"/>
                <a:gd name="T105" fmla="*/ 437 h 520"/>
                <a:gd name="T106" fmla="*/ 372 w 447"/>
                <a:gd name="T107" fmla="*/ 464 h 520"/>
                <a:gd name="T108" fmla="*/ 369 w 447"/>
                <a:gd name="T109" fmla="*/ 492 h 520"/>
                <a:gd name="T110" fmla="*/ 347 w 447"/>
                <a:gd name="T111" fmla="*/ 503 h 520"/>
                <a:gd name="T112" fmla="*/ 323 w 447"/>
                <a:gd name="T113" fmla="*/ 511 h 520"/>
                <a:gd name="T114" fmla="*/ 298 w 447"/>
                <a:gd name="T115" fmla="*/ 516 h 520"/>
                <a:gd name="T116" fmla="*/ 272 w 447"/>
                <a:gd name="T117" fmla="*/ 519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7" h="520">
                  <a:moveTo>
                    <a:pt x="272" y="519"/>
                  </a:moveTo>
                  <a:lnTo>
                    <a:pt x="265" y="512"/>
                  </a:lnTo>
                  <a:lnTo>
                    <a:pt x="259" y="505"/>
                  </a:lnTo>
                  <a:lnTo>
                    <a:pt x="254" y="495"/>
                  </a:lnTo>
                  <a:lnTo>
                    <a:pt x="252" y="486"/>
                  </a:lnTo>
                  <a:lnTo>
                    <a:pt x="248" y="475"/>
                  </a:lnTo>
                  <a:lnTo>
                    <a:pt x="246" y="465"/>
                  </a:lnTo>
                  <a:lnTo>
                    <a:pt x="245" y="454"/>
                  </a:lnTo>
                  <a:lnTo>
                    <a:pt x="242" y="444"/>
                  </a:lnTo>
                  <a:lnTo>
                    <a:pt x="239" y="434"/>
                  </a:lnTo>
                  <a:lnTo>
                    <a:pt x="235" y="425"/>
                  </a:lnTo>
                  <a:lnTo>
                    <a:pt x="230" y="417"/>
                  </a:lnTo>
                  <a:lnTo>
                    <a:pt x="223" y="411"/>
                  </a:lnTo>
                  <a:lnTo>
                    <a:pt x="215" y="406"/>
                  </a:lnTo>
                  <a:lnTo>
                    <a:pt x="205" y="403"/>
                  </a:lnTo>
                  <a:lnTo>
                    <a:pt x="193" y="402"/>
                  </a:lnTo>
                  <a:lnTo>
                    <a:pt x="177" y="403"/>
                  </a:lnTo>
                  <a:lnTo>
                    <a:pt x="168" y="407"/>
                  </a:lnTo>
                  <a:lnTo>
                    <a:pt x="159" y="410"/>
                  </a:lnTo>
                  <a:lnTo>
                    <a:pt x="150" y="412"/>
                  </a:lnTo>
                  <a:lnTo>
                    <a:pt x="140" y="415"/>
                  </a:lnTo>
                  <a:lnTo>
                    <a:pt x="131" y="416"/>
                  </a:lnTo>
                  <a:lnTo>
                    <a:pt x="122" y="417"/>
                  </a:lnTo>
                  <a:lnTo>
                    <a:pt x="112" y="417"/>
                  </a:lnTo>
                  <a:lnTo>
                    <a:pt x="102" y="417"/>
                  </a:lnTo>
                  <a:lnTo>
                    <a:pt x="99" y="412"/>
                  </a:lnTo>
                  <a:lnTo>
                    <a:pt x="96" y="406"/>
                  </a:lnTo>
                  <a:lnTo>
                    <a:pt x="93" y="399"/>
                  </a:lnTo>
                  <a:lnTo>
                    <a:pt x="90" y="393"/>
                  </a:lnTo>
                  <a:lnTo>
                    <a:pt x="87" y="385"/>
                  </a:lnTo>
                  <a:lnTo>
                    <a:pt x="84" y="378"/>
                  </a:lnTo>
                  <a:lnTo>
                    <a:pt x="81" y="370"/>
                  </a:lnTo>
                  <a:lnTo>
                    <a:pt x="79" y="362"/>
                  </a:lnTo>
                  <a:lnTo>
                    <a:pt x="78" y="355"/>
                  </a:lnTo>
                  <a:lnTo>
                    <a:pt x="76" y="347"/>
                  </a:lnTo>
                  <a:lnTo>
                    <a:pt x="75" y="339"/>
                  </a:lnTo>
                  <a:lnTo>
                    <a:pt x="74" y="332"/>
                  </a:lnTo>
                  <a:lnTo>
                    <a:pt x="74" y="324"/>
                  </a:lnTo>
                  <a:lnTo>
                    <a:pt x="75" y="316"/>
                  </a:lnTo>
                  <a:lnTo>
                    <a:pt x="76" y="309"/>
                  </a:lnTo>
                  <a:lnTo>
                    <a:pt x="78" y="302"/>
                  </a:lnTo>
                  <a:lnTo>
                    <a:pt x="87" y="299"/>
                  </a:lnTo>
                  <a:lnTo>
                    <a:pt x="97" y="298"/>
                  </a:lnTo>
                  <a:lnTo>
                    <a:pt x="106" y="300"/>
                  </a:lnTo>
                  <a:lnTo>
                    <a:pt x="116" y="302"/>
                  </a:lnTo>
                  <a:lnTo>
                    <a:pt x="126" y="305"/>
                  </a:lnTo>
                  <a:lnTo>
                    <a:pt x="136" y="306"/>
                  </a:lnTo>
                  <a:lnTo>
                    <a:pt x="146" y="307"/>
                  </a:lnTo>
                  <a:lnTo>
                    <a:pt x="157" y="305"/>
                  </a:lnTo>
                  <a:lnTo>
                    <a:pt x="165" y="302"/>
                  </a:lnTo>
                  <a:lnTo>
                    <a:pt x="170" y="298"/>
                  </a:lnTo>
                  <a:lnTo>
                    <a:pt x="175" y="294"/>
                  </a:lnTo>
                  <a:lnTo>
                    <a:pt x="179" y="290"/>
                  </a:lnTo>
                  <a:lnTo>
                    <a:pt x="182" y="284"/>
                  </a:lnTo>
                  <a:lnTo>
                    <a:pt x="185" y="278"/>
                  </a:lnTo>
                  <a:lnTo>
                    <a:pt x="186" y="273"/>
                  </a:lnTo>
                  <a:lnTo>
                    <a:pt x="187" y="266"/>
                  </a:lnTo>
                  <a:lnTo>
                    <a:pt x="188" y="259"/>
                  </a:lnTo>
                  <a:lnTo>
                    <a:pt x="189" y="253"/>
                  </a:lnTo>
                  <a:lnTo>
                    <a:pt x="189" y="246"/>
                  </a:lnTo>
                  <a:lnTo>
                    <a:pt x="189" y="239"/>
                  </a:lnTo>
                  <a:lnTo>
                    <a:pt x="189" y="232"/>
                  </a:lnTo>
                  <a:lnTo>
                    <a:pt x="189" y="226"/>
                  </a:lnTo>
                  <a:lnTo>
                    <a:pt x="188" y="219"/>
                  </a:lnTo>
                  <a:lnTo>
                    <a:pt x="188" y="213"/>
                  </a:lnTo>
                  <a:lnTo>
                    <a:pt x="186" y="204"/>
                  </a:lnTo>
                  <a:lnTo>
                    <a:pt x="182" y="198"/>
                  </a:lnTo>
                  <a:lnTo>
                    <a:pt x="178" y="191"/>
                  </a:lnTo>
                  <a:lnTo>
                    <a:pt x="173" y="185"/>
                  </a:lnTo>
                  <a:lnTo>
                    <a:pt x="167" y="180"/>
                  </a:lnTo>
                  <a:lnTo>
                    <a:pt x="161" y="176"/>
                  </a:lnTo>
                  <a:lnTo>
                    <a:pt x="153" y="171"/>
                  </a:lnTo>
                  <a:lnTo>
                    <a:pt x="146" y="167"/>
                  </a:lnTo>
                  <a:lnTo>
                    <a:pt x="138" y="167"/>
                  </a:lnTo>
                  <a:lnTo>
                    <a:pt x="130" y="170"/>
                  </a:lnTo>
                  <a:lnTo>
                    <a:pt x="123" y="172"/>
                  </a:lnTo>
                  <a:lnTo>
                    <a:pt x="116" y="175"/>
                  </a:lnTo>
                  <a:lnTo>
                    <a:pt x="108" y="178"/>
                  </a:lnTo>
                  <a:lnTo>
                    <a:pt x="100" y="182"/>
                  </a:lnTo>
                  <a:lnTo>
                    <a:pt x="93" y="185"/>
                  </a:lnTo>
                  <a:lnTo>
                    <a:pt x="86" y="189"/>
                  </a:lnTo>
                  <a:lnTo>
                    <a:pt x="79" y="191"/>
                  </a:lnTo>
                  <a:lnTo>
                    <a:pt x="71" y="194"/>
                  </a:lnTo>
                  <a:lnTo>
                    <a:pt x="64" y="194"/>
                  </a:lnTo>
                  <a:lnTo>
                    <a:pt x="56" y="194"/>
                  </a:lnTo>
                  <a:lnTo>
                    <a:pt x="48" y="193"/>
                  </a:lnTo>
                  <a:lnTo>
                    <a:pt x="41" y="190"/>
                  </a:lnTo>
                  <a:lnTo>
                    <a:pt x="34" y="185"/>
                  </a:lnTo>
                  <a:lnTo>
                    <a:pt x="26" y="179"/>
                  </a:lnTo>
                  <a:lnTo>
                    <a:pt x="24" y="175"/>
                  </a:lnTo>
                  <a:lnTo>
                    <a:pt x="21" y="171"/>
                  </a:lnTo>
                  <a:lnTo>
                    <a:pt x="19" y="166"/>
                  </a:lnTo>
                  <a:lnTo>
                    <a:pt x="15" y="162"/>
                  </a:lnTo>
                  <a:lnTo>
                    <a:pt x="13" y="157"/>
                  </a:lnTo>
                  <a:lnTo>
                    <a:pt x="11" y="151"/>
                  </a:lnTo>
                  <a:lnTo>
                    <a:pt x="9" y="146"/>
                  </a:lnTo>
                  <a:lnTo>
                    <a:pt x="7" y="139"/>
                  </a:lnTo>
                  <a:lnTo>
                    <a:pt x="6" y="134"/>
                  </a:lnTo>
                  <a:lnTo>
                    <a:pt x="4" y="129"/>
                  </a:lnTo>
                  <a:lnTo>
                    <a:pt x="2" y="122"/>
                  </a:lnTo>
                  <a:lnTo>
                    <a:pt x="1" y="116"/>
                  </a:lnTo>
                  <a:lnTo>
                    <a:pt x="0" y="111"/>
                  </a:lnTo>
                  <a:lnTo>
                    <a:pt x="0" y="104"/>
                  </a:lnTo>
                  <a:lnTo>
                    <a:pt x="0" y="98"/>
                  </a:lnTo>
                  <a:lnTo>
                    <a:pt x="0" y="92"/>
                  </a:lnTo>
                  <a:lnTo>
                    <a:pt x="378" y="0"/>
                  </a:lnTo>
                  <a:lnTo>
                    <a:pt x="383" y="5"/>
                  </a:lnTo>
                  <a:lnTo>
                    <a:pt x="387" y="12"/>
                  </a:lnTo>
                  <a:lnTo>
                    <a:pt x="391" y="18"/>
                  </a:lnTo>
                  <a:lnTo>
                    <a:pt x="394" y="26"/>
                  </a:lnTo>
                  <a:lnTo>
                    <a:pt x="397" y="33"/>
                  </a:lnTo>
                  <a:lnTo>
                    <a:pt x="399" y="41"/>
                  </a:lnTo>
                  <a:lnTo>
                    <a:pt x="401" y="49"/>
                  </a:lnTo>
                  <a:lnTo>
                    <a:pt x="403" y="57"/>
                  </a:lnTo>
                  <a:lnTo>
                    <a:pt x="405" y="65"/>
                  </a:lnTo>
                  <a:lnTo>
                    <a:pt x="406" y="74"/>
                  </a:lnTo>
                  <a:lnTo>
                    <a:pt x="407" y="82"/>
                  </a:lnTo>
                  <a:lnTo>
                    <a:pt x="408" y="91"/>
                  </a:lnTo>
                  <a:lnTo>
                    <a:pt x="410" y="99"/>
                  </a:lnTo>
                  <a:lnTo>
                    <a:pt x="411" y="107"/>
                  </a:lnTo>
                  <a:lnTo>
                    <a:pt x="412" y="115"/>
                  </a:lnTo>
                  <a:lnTo>
                    <a:pt x="413" y="123"/>
                  </a:lnTo>
                  <a:lnTo>
                    <a:pt x="401" y="138"/>
                  </a:lnTo>
                  <a:lnTo>
                    <a:pt x="396" y="141"/>
                  </a:lnTo>
                  <a:lnTo>
                    <a:pt x="391" y="143"/>
                  </a:lnTo>
                  <a:lnTo>
                    <a:pt x="386" y="144"/>
                  </a:lnTo>
                  <a:lnTo>
                    <a:pt x="380" y="144"/>
                  </a:lnTo>
                  <a:lnTo>
                    <a:pt x="375" y="144"/>
                  </a:lnTo>
                  <a:lnTo>
                    <a:pt x="370" y="144"/>
                  </a:lnTo>
                  <a:lnTo>
                    <a:pt x="365" y="143"/>
                  </a:lnTo>
                  <a:lnTo>
                    <a:pt x="359" y="142"/>
                  </a:lnTo>
                  <a:lnTo>
                    <a:pt x="354" y="141"/>
                  </a:lnTo>
                  <a:lnTo>
                    <a:pt x="348" y="139"/>
                  </a:lnTo>
                  <a:lnTo>
                    <a:pt x="343" y="139"/>
                  </a:lnTo>
                  <a:lnTo>
                    <a:pt x="338" y="138"/>
                  </a:lnTo>
                  <a:lnTo>
                    <a:pt x="332" y="137"/>
                  </a:lnTo>
                  <a:lnTo>
                    <a:pt x="326" y="136"/>
                  </a:lnTo>
                  <a:lnTo>
                    <a:pt x="320" y="137"/>
                  </a:lnTo>
                  <a:lnTo>
                    <a:pt x="314" y="138"/>
                  </a:lnTo>
                  <a:lnTo>
                    <a:pt x="307" y="141"/>
                  </a:lnTo>
                  <a:lnTo>
                    <a:pt x="301" y="146"/>
                  </a:lnTo>
                  <a:lnTo>
                    <a:pt x="295" y="152"/>
                  </a:lnTo>
                  <a:lnTo>
                    <a:pt x="290" y="159"/>
                  </a:lnTo>
                  <a:lnTo>
                    <a:pt x="286" y="166"/>
                  </a:lnTo>
                  <a:lnTo>
                    <a:pt x="284" y="175"/>
                  </a:lnTo>
                  <a:lnTo>
                    <a:pt x="282" y="184"/>
                  </a:lnTo>
                  <a:lnTo>
                    <a:pt x="283" y="194"/>
                  </a:lnTo>
                  <a:lnTo>
                    <a:pt x="285" y="199"/>
                  </a:lnTo>
                  <a:lnTo>
                    <a:pt x="286" y="204"/>
                  </a:lnTo>
                  <a:lnTo>
                    <a:pt x="286" y="210"/>
                  </a:lnTo>
                  <a:lnTo>
                    <a:pt x="287" y="217"/>
                  </a:lnTo>
                  <a:lnTo>
                    <a:pt x="289" y="222"/>
                  </a:lnTo>
                  <a:lnTo>
                    <a:pt x="290" y="229"/>
                  </a:lnTo>
                  <a:lnTo>
                    <a:pt x="292" y="235"/>
                  </a:lnTo>
                  <a:lnTo>
                    <a:pt x="293" y="241"/>
                  </a:lnTo>
                  <a:lnTo>
                    <a:pt x="295" y="247"/>
                  </a:lnTo>
                  <a:lnTo>
                    <a:pt x="298" y="253"/>
                  </a:lnTo>
                  <a:lnTo>
                    <a:pt x="300" y="259"/>
                  </a:lnTo>
                  <a:lnTo>
                    <a:pt x="304" y="264"/>
                  </a:lnTo>
                  <a:lnTo>
                    <a:pt x="308" y="268"/>
                  </a:lnTo>
                  <a:lnTo>
                    <a:pt x="313" y="273"/>
                  </a:lnTo>
                  <a:lnTo>
                    <a:pt x="319" y="276"/>
                  </a:lnTo>
                  <a:lnTo>
                    <a:pt x="326" y="279"/>
                  </a:lnTo>
                  <a:lnTo>
                    <a:pt x="332" y="282"/>
                  </a:lnTo>
                  <a:lnTo>
                    <a:pt x="339" y="284"/>
                  </a:lnTo>
                  <a:lnTo>
                    <a:pt x="345" y="284"/>
                  </a:lnTo>
                  <a:lnTo>
                    <a:pt x="351" y="284"/>
                  </a:lnTo>
                  <a:lnTo>
                    <a:pt x="357" y="282"/>
                  </a:lnTo>
                  <a:lnTo>
                    <a:pt x="362" y="280"/>
                  </a:lnTo>
                  <a:lnTo>
                    <a:pt x="367" y="278"/>
                  </a:lnTo>
                  <a:lnTo>
                    <a:pt x="373" y="274"/>
                  </a:lnTo>
                  <a:lnTo>
                    <a:pt x="379" y="272"/>
                  </a:lnTo>
                  <a:lnTo>
                    <a:pt x="385" y="268"/>
                  </a:lnTo>
                  <a:lnTo>
                    <a:pt x="390" y="266"/>
                  </a:lnTo>
                  <a:lnTo>
                    <a:pt x="396" y="264"/>
                  </a:lnTo>
                  <a:lnTo>
                    <a:pt x="402" y="262"/>
                  </a:lnTo>
                  <a:lnTo>
                    <a:pt x="407" y="260"/>
                  </a:lnTo>
                  <a:lnTo>
                    <a:pt x="414" y="260"/>
                  </a:lnTo>
                  <a:lnTo>
                    <a:pt x="420" y="261"/>
                  </a:lnTo>
                  <a:lnTo>
                    <a:pt x="426" y="265"/>
                  </a:lnTo>
                  <a:lnTo>
                    <a:pt x="429" y="270"/>
                  </a:lnTo>
                  <a:lnTo>
                    <a:pt x="432" y="275"/>
                  </a:lnTo>
                  <a:lnTo>
                    <a:pt x="434" y="281"/>
                  </a:lnTo>
                  <a:lnTo>
                    <a:pt x="436" y="287"/>
                  </a:lnTo>
                  <a:lnTo>
                    <a:pt x="439" y="292"/>
                  </a:lnTo>
                  <a:lnTo>
                    <a:pt x="439" y="299"/>
                  </a:lnTo>
                  <a:lnTo>
                    <a:pt x="440" y="305"/>
                  </a:lnTo>
                  <a:lnTo>
                    <a:pt x="442" y="312"/>
                  </a:lnTo>
                  <a:lnTo>
                    <a:pt x="442" y="319"/>
                  </a:lnTo>
                  <a:lnTo>
                    <a:pt x="443" y="325"/>
                  </a:lnTo>
                  <a:lnTo>
                    <a:pt x="443" y="332"/>
                  </a:lnTo>
                  <a:lnTo>
                    <a:pt x="444" y="338"/>
                  </a:lnTo>
                  <a:lnTo>
                    <a:pt x="445" y="345"/>
                  </a:lnTo>
                  <a:lnTo>
                    <a:pt x="445" y="352"/>
                  </a:lnTo>
                  <a:lnTo>
                    <a:pt x="446" y="358"/>
                  </a:lnTo>
                  <a:lnTo>
                    <a:pt x="436" y="358"/>
                  </a:lnTo>
                  <a:lnTo>
                    <a:pt x="426" y="359"/>
                  </a:lnTo>
                  <a:lnTo>
                    <a:pt x="417" y="361"/>
                  </a:lnTo>
                  <a:lnTo>
                    <a:pt x="406" y="363"/>
                  </a:lnTo>
                  <a:lnTo>
                    <a:pt x="397" y="366"/>
                  </a:lnTo>
                  <a:lnTo>
                    <a:pt x="386" y="369"/>
                  </a:lnTo>
                  <a:lnTo>
                    <a:pt x="377" y="372"/>
                  </a:lnTo>
                  <a:lnTo>
                    <a:pt x="366" y="377"/>
                  </a:lnTo>
                  <a:lnTo>
                    <a:pt x="363" y="380"/>
                  </a:lnTo>
                  <a:lnTo>
                    <a:pt x="359" y="385"/>
                  </a:lnTo>
                  <a:lnTo>
                    <a:pt x="354" y="391"/>
                  </a:lnTo>
                  <a:lnTo>
                    <a:pt x="351" y="398"/>
                  </a:lnTo>
                  <a:lnTo>
                    <a:pt x="347" y="406"/>
                  </a:lnTo>
                  <a:lnTo>
                    <a:pt x="346" y="414"/>
                  </a:lnTo>
                  <a:lnTo>
                    <a:pt x="347" y="421"/>
                  </a:lnTo>
                  <a:lnTo>
                    <a:pt x="350" y="429"/>
                  </a:lnTo>
                  <a:lnTo>
                    <a:pt x="353" y="437"/>
                  </a:lnTo>
                  <a:lnTo>
                    <a:pt x="358" y="444"/>
                  </a:lnTo>
                  <a:lnTo>
                    <a:pt x="363" y="450"/>
                  </a:lnTo>
                  <a:lnTo>
                    <a:pt x="368" y="458"/>
                  </a:lnTo>
                  <a:lnTo>
                    <a:pt x="372" y="464"/>
                  </a:lnTo>
                  <a:lnTo>
                    <a:pt x="374" y="472"/>
                  </a:lnTo>
                  <a:lnTo>
                    <a:pt x="375" y="480"/>
                  </a:lnTo>
                  <a:lnTo>
                    <a:pt x="373" y="489"/>
                  </a:lnTo>
                  <a:lnTo>
                    <a:pt x="369" y="492"/>
                  </a:lnTo>
                  <a:lnTo>
                    <a:pt x="364" y="495"/>
                  </a:lnTo>
                  <a:lnTo>
                    <a:pt x="359" y="498"/>
                  </a:lnTo>
                  <a:lnTo>
                    <a:pt x="353" y="500"/>
                  </a:lnTo>
                  <a:lnTo>
                    <a:pt x="347" y="503"/>
                  </a:lnTo>
                  <a:lnTo>
                    <a:pt x="341" y="505"/>
                  </a:lnTo>
                  <a:lnTo>
                    <a:pt x="336" y="508"/>
                  </a:lnTo>
                  <a:lnTo>
                    <a:pt x="330" y="509"/>
                  </a:lnTo>
                  <a:lnTo>
                    <a:pt x="323" y="511"/>
                  </a:lnTo>
                  <a:lnTo>
                    <a:pt x="317" y="512"/>
                  </a:lnTo>
                  <a:lnTo>
                    <a:pt x="311" y="514"/>
                  </a:lnTo>
                  <a:lnTo>
                    <a:pt x="304" y="515"/>
                  </a:lnTo>
                  <a:lnTo>
                    <a:pt x="298" y="516"/>
                  </a:lnTo>
                  <a:lnTo>
                    <a:pt x="292" y="517"/>
                  </a:lnTo>
                  <a:lnTo>
                    <a:pt x="285" y="518"/>
                  </a:lnTo>
                  <a:lnTo>
                    <a:pt x="279" y="519"/>
                  </a:lnTo>
                  <a:lnTo>
                    <a:pt x="272" y="519"/>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5" name="Freeform 11"/>
            <p:cNvSpPr>
              <a:spLocks/>
            </p:cNvSpPr>
            <p:nvPr/>
          </p:nvSpPr>
          <p:spPr bwMode="grayWhite">
            <a:xfrm>
              <a:off x="49" y="2440"/>
              <a:ext cx="409" cy="621"/>
            </a:xfrm>
            <a:custGeom>
              <a:avLst/>
              <a:gdLst>
                <a:gd name="T0" fmla="*/ 232 w 409"/>
                <a:gd name="T1" fmla="*/ 620 h 621"/>
                <a:gd name="T2" fmla="*/ 189 w 409"/>
                <a:gd name="T3" fmla="*/ 605 h 621"/>
                <a:gd name="T4" fmla="*/ 182 w 409"/>
                <a:gd name="T5" fmla="*/ 565 h 621"/>
                <a:gd name="T6" fmla="*/ 193 w 409"/>
                <a:gd name="T7" fmla="*/ 519 h 621"/>
                <a:gd name="T8" fmla="*/ 165 w 409"/>
                <a:gd name="T9" fmla="*/ 492 h 621"/>
                <a:gd name="T10" fmla="*/ 126 w 409"/>
                <a:gd name="T11" fmla="*/ 490 h 621"/>
                <a:gd name="T12" fmla="*/ 87 w 409"/>
                <a:gd name="T13" fmla="*/ 497 h 621"/>
                <a:gd name="T14" fmla="*/ 44 w 409"/>
                <a:gd name="T15" fmla="*/ 505 h 621"/>
                <a:gd name="T16" fmla="*/ 25 w 409"/>
                <a:gd name="T17" fmla="*/ 493 h 621"/>
                <a:gd name="T18" fmla="*/ 21 w 409"/>
                <a:gd name="T19" fmla="*/ 472 h 621"/>
                <a:gd name="T20" fmla="*/ 19 w 409"/>
                <a:gd name="T21" fmla="*/ 448 h 621"/>
                <a:gd name="T22" fmla="*/ 17 w 409"/>
                <a:gd name="T23" fmla="*/ 423 h 621"/>
                <a:gd name="T24" fmla="*/ 21 w 409"/>
                <a:gd name="T25" fmla="*/ 396 h 621"/>
                <a:gd name="T26" fmla="*/ 52 w 409"/>
                <a:gd name="T27" fmla="*/ 377 h 621"/>
                <a:gd name="T28" fmla="*/ 82 w 409"/>
                <a:gd name="T29" fmla="*/ 375 h 621"/>
                <a:gd name="T30" fmla="*/ 116 w 409"/>
                <a:gd name="T31" fmla="*/ 373 h 621"/>
                <a:gd name="T32" fmla="*/ 137 w 409"/>
                <a:gd name="T33" fmla="*/ 354 h 621"/>
                <a:gd name="T34" fmla="*/ 151 w 409"/>
                <a:gd name="T35" fmla="*/ 327 h 621"/>
                <a:gd name="T36" fmla="*/ 151 w 409"/>
                <a:gd name="T37" fmla="*/ 294 h 621"/>
                <a:gd name="T38" fmla="*/ 137 w 409"/>
                <a:gd name="T39" fmla="*/ 262 h 621"/>
                <a:gd name="T40" fmla="*/ 111 w 409"/>
                <a:gd name="T41" fmla="*/ 256 h 621"/>
                <a:gd name="T42" fmla="*/ 86 w 409"/>
                <a:gd name="T43" fmla="*/ 264 h 621"/>
                <a:gd name="T44" fmla="*/ 60 w 409"/>
                <a:gd name="T45" fmla="*/ 275 h 621"/>
                <a:gd name="T46" fmla="*/ 35 w 409"/>
                <a:gd name="T47" fmla="*/ 282 h 621"/>
                <a:gd name="T48" fmla="*/ 6 w 409"/>
                <a:gd name="T49" fmla="*/ 268 h 621"/>
                <a:gd name="T50" fmla="*/ 1 w 409"/>
                <a:gd name="T51" fmla="*/ 231 h 621"/>
                <a:gd name="T52" fmla="*/ 9 w 409"/>
                <a:gd name="T53" fmla="*/ 205 h 621"/>
                <a:gd name="T54" fmla="*/ 15 w 409"/>
                <a:gd name="T55" fmla="*/ 175 h 621"/>
                <a:gd name="T56" fmla="*/ 44 w 409"/>
                <a:gd name="T57" fmla="*/ 161 h 621"/>
                <a:gd name="T58" fmla="*/ 87 w 409"/>
                <a:gd name="T59" fmla="*/ 156 h 621"/>
                <a:gd name="T60" fmla="*/ 127 w 409"/>
                <a:gd name="T61" fmla="*/ 145 h 621"/>
                <a:gd name="T62" fmla="*/ 154 w 409"/>
                <a:gd name="T63" fmla="*/ 113 h 621"/>
                <a:gd name="T64" fmla="*/ 152 w 409"/>
                <a:gd name="T65" fmla="*/ 72 h 621"/>
                <a:gd name="T66" fmla="*/ 150 w 409"/>
                <a:gd name="T67" fmla="*/ 29 h 621"/>
                <a:gd name="T68" fmla="*/ 186 w 409"/>
                <a:gd name="T69" fmla="*/ 4 h 621"/>
                <a:gd name="T70" fmla="*/ 228 w 409"/>
                <a:gd name="T71" fmla="*/ 1 h 621"/>
                <a:gd name="T72" fmla="*/ 252 w 409"/>
                <a:gd name="T73" fmla="*/ 22 h 621"/>
                <a:gd name="T74" fmla="*/ 248 w 409"/>
                <a:gd name="T75" fmla="*/ 53 h 621"/>
                <a:gd name="T76" fmla="*/ 241 w 409"/>
                <a:gd name="T77" fmla="*/ 86 h 621"/>
                <a:gd name="T78" fmla="*/ 247 w 409"/>
                <a:gd name="T79" fmla="*/ 116 h 621"/>
                <a:gd name="T80" fmla="*/ 371 w 409"/>
                <a:gd name="T81" fmla="*/ 252 h 621"/>
                <a:gd name="T82" fmla="*/ 338 w 409"/>
                <a:gd name="T83" fmla="*/ 262 h 621"/>
                <a:gd name="T84" fmla="*/ 301 w 409"/>
                <a:gd name="T85" fmla="*/ 257 h 621"/>
                <a:gd name="T86" fmla="*/ 264 w 409"/>
                <a:gd name="T87" fmla="*/ 260 h 621"/>
                <a:gd name="T88" fmla="*/ 237 w 409"/>
                <a:gd name="T89" fmla="*/ 286 h 621"/>
                <a:gd name="T90" fmla="*/ 233 w 409"/>
                <a:gd name="T91" fmla="*/ 316 h 621"/>
                <a:gd name="T92" fmla="*/ 234 w 409"/>
                <a:gd name="T93" fmla="*/ 348 h 621"/>
                <a:gd name="T94" fmla="*/ 245 w 409"/>
                <a:gd name="T95" fmla="*/ 377 h 621"/>
                <a:gd name="T96" fmla="*/ 265 w 409"/>
                <a:gd name="T97" fmla="*/ 400 h 621"/>
                <a:gd name="T98" fmla="*/ 284 w 409"/>
                <a:gd name="T99" fmla="*/ 397 h 621"/>
                <a:gd name="T100" fmla="*/ 303 w 409"/>
                <a:gd name="T101" fmla="*/ 385 h 621"/>
                <a:gd name="T102" fmla="*/ 322 w 409"/>
                <a:gd name="T103" fmla="*/ 370 h 621"/>
                <a:gd name="T104" fmla="*/ 345 w 409"/>
                <a:gd name="T105" fmla="*/ 356 h 621"/>
                <a:gd name="T106" fmla="*/ 383 w 409"/>
                <a:gd name="T107" fmla="*/ 363 h 621"/>
                <a:gd name="T108" fmla="*/ 407 w 409"/>
                <a:gd name="T109" fmla="*/ 390 h 621"/>
                <a:gd name="T110" fmla="*/ 407 w 409"/>
                <a:gd name="T111" fmla="*/ 416 h 621"/>
                <a:gd name="T112" fmla="*/ 402 w 409"/>
                <a:gd name="T113" fmla="*/ 444 h 621"/>
                <a:gd name="T114" fmla="*/ 368 w 409"/>
                <a:gd name="T115" fmla="*/ 456 h 621"/>
                <a:gd name="T116" fmla="*/ 327 w 409"/>
                <a:gd name="T117" fmla="*/ 467 h 621"/>
                <a:gd name="T118" fmla="*/ 291 w 409"/>
                <a:gd name="T119" fmla="*/ 485 h 621"/>
                <a:gd name="T120" fmla="*/ 266 w 409"/>
                <a:gd name="T121" fmla="*/ 611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9" h="621">
                  <a:moveTo>
                    <a:pt x="266" y="611"/>
                  </a:moveTo>
                  <a:lnTo>
                    <a:pt x="254" y="616"/>
                  </a:lnTo>
                  <a:lnTo>
                    <a:pt x="243" y="618"/>
                  </a:lnTo>
                  <a:lnTo>
                    <a:pt x="232" y="620"/>
                  </a:lnTo>
                  <a:lnTo>
                    <a:pt x="221" y="619"/>
                  </a:lnTo>
                  <a:lnTo>
                    <a:pt x="210" y="617"/>
                  </a:lnTo>
                  <a:lnTo>
                    <a:pt x="199" y="611"/>
                  </a:lnTo>
                  <a:lnTo>
                    <a:pt x="189" y="605"/>
                  </a:lnTo>
                  <a:lnTo>
                    <a:pt x="179" y="598"/>
                  </a:lnTo>
                  <a:lnTo>
                    <a:pt x="179" y="588"/>
                  </a:lnTo>
                  <a:lnTo>
                    <a:pt x="180" y="577"/>
                  </a:lnTo>
                  <a:lnTo>
                    <a:pt x="182" y="565"/>
                  </a:lnTo>
                  <a:lnTo>
                    <a:pt x="186" y="555"/>
                  </a:lnTo>
                  <a:lnTo>
                    <a:pt x="190" y="543"/>
                  </a:lnTo>
                  <a:lnTo>
                    <a:pt x="192" y="531"/>
                  </a:lnTo>
                  <a:lnTo>
                    <a:pt x="193" y="519"/>
                  </a:lnTo>
                  <a:lnTo>
                    <a:pt x="189" y="506"/>
                  </a:lnTo>
                  <a:lnTo>
                    <a:pt x="182" y="500"/>
                  </a:lnTo>
                  <a:lnTo>
                    <a:pt x="173" y="495"/>
                  </a:lnTo>
                  <a:lnTo>
                    <a:pt x="165" y="492"/>
                  </a:lnTo>
                  <a:lnTo>
                    <a:pt x="155" y="489"/>
                  </a:lnTo>
                  <a:lnTo>
                    <a:pt x="146" y="489"/>
                  </a:lnTo>
                  <a:lnTo>
                    <a:pt x="136" y="488"/>
                  </a:lnTo>
                  <a:lnTo>
                    <a:pt x="126" y="490"/>
                  </a:lnTo>
                  <a:lnTo>
                    <a:pt x="117" y="490"/>
                  </a:lnTo>
                  <a:lnTo>
                    <a:pt x="107" y="493"/>
                  </a:lnTo>
                  <a:lnTo>
                    <a:pt x="97" y="495"/>
                  </a:lnTo>
                  <a:lnTo>
                    <a:pt x="87" y="497"/>
                  </a:lnTo>
                  <a:lnTo>
                    <a:pt x="76" y="499"/>
                  </a:lnTo>
                  <a:lnTo>
                    <a:pt x="65" y="502"/>
                  </a:lnTo>
                  <a:lnTo>
                    <a:pt x="55" y="503"/>
                  </a:lnTo>
                  <a:lnTo>
                    <a:pt x="44" y="505"/>
                  </a:lnTo>
                  <a:lnTo>
                    <a:pt x="34" y="506"/>
                  </a:lnTo>
                  <a:lnTo>
                    <a:pt x="30" y="502"/>
                  </a:lnTo>
                  <a:lnTo>
                    <a:pt x="28" y="498"/>
                  </a:lnTo>
                  <a:lnTo>
                    <a:pt x="25" y="493"/>
                  </a:lnTo>
                  <a:lnTo>
                    <a:pt x="23" y="489"/>
                  </a:lnTo>
                  <a:lnTo>
                    <a:pt x="23" y="483"/>
                  </a:lnTo>
                  <a:lnTo>
                    <a:pt x="21" y="478"/>
                  </a:lnTo>
                  <a:lnTo>
                    <a:pt x="21" y="472"/>
                  </a:lnTo>
                  <a:lnTo>
                    <a:pt x="20" y="466"/>
                  </a:lnTo>
                  <a:lnTo>
                    <a:pt x="19" y="460"/>
                  </a:lnTo>
                  <a:lnTo>
                    <a:pt x="19" y="454"/>
                  </a:lnTo>
                  <a:lnTo>
                    <a:pt x="19" y="448"/>
                  </a:lnTo>
                  <a:lnTo>
                    <a:pt x="19" y="442"/>
                  </a:lnTo>
                  <a:lnTo>
                    <a:pt x="18" y="435"/>
                  </a:lnTo>
                  <a:lnTo>
                    <a:pt x="17" y="429"/>
                  </a:lnTo>
                  <a:lnTo>
                    <a:pt x="17" y="423"/>
                  </a:lnTo>
                  <a:lnTo>
                    <a:pt x="15" y="417"/>
                  </a:lnTo>
                  <a:lnTo>
                    <a:pt x="14" y="410"/>
                  </a:lnTo>
                  <a:lnTo>
                    <a:pt x="17" y="402"/>
                  </a:lnTo>
                  <a:lnTo>
                    <a:pt x="21" y="396"/>
                  </a:lnTo>
                  <a:lnTo>
                    <a:pt x="26" y="391"/>
                  </a:lnTo>
                  <a:lnTo>
                    <a:pt x="35" y="386"/>
                  </a:lnTo>
                  <a:lnTo>
                    <a:pt x="42" y="381"/>
                  </a:lnTo>
                  <a:lnTo>
                    <a:pt x="52" y="377"/>
                  </a:lnTo>
                  <a:lnTo>
                    <a:pt x="61" y="374"/>
                  </a:lnTo>
                  <a:lnTo>
                    <a:pt x="67" y="373"/>
                  </a:lnTo>
                  <a:lnTo>
                    <a:pt x="75" y="374"/>
                  </a:lnTo>
                  <a:lnTo>
                    <a:pt x="82" y="375"/>
                  </a:lnTo>
                  <a:lnTo>
                    <a:pt x="91" y="375"/>
                  </a:lnTo>
                  <a:lnTo>
                    <a:pt x="98" y="376"/>
                  </a:lnTo>
                  <a:lnTo>
                    <a:pt x="107" y="375"/>
                  </a:lnTo>
                  <a:lnTo>
                    <a:pt x="116" y="373"/>
                  </a:lnTo>
                  <a:lnTo>
                    <a:pt x="127" y="371"/>
                  </a:lnTo>
                  <a:lnTo>
                    <a:pt x="130" y="366"/>
                  </a:lnTo>
                  <a:lnTo>
                    <a:pt x="134" y="359"/>
                  </a:lnTo>
                  <a:lnTo>
                    <a:pt x="137" y="354"/>
                  </a:lnTo>
                  <a:lnTo>
                    <a:pt x="140" y="348"/>
                  </a:lnTo>
                  <a:lnTo>
                    <a:pt x="144" y="341"/>
                  </a:lnTo>
                  <a:lnTo>
                    <a:pt x="148" y="334"/>
                  </a:lnTo>
                  <a:lnTo>
                    <a:pt x="151" y="327"/>
                  </a:lnTo>
                  <a:lnTo>
                    <a:pt x="156" y="321"/>
                  </a:lnTo>
                  <a:lnTo>
                    <a:pt x="153" y="313"/>
                  </a:lnTo>
                  <a:lnTo>
                    <a:pt x="151" y="304"/>
                  </a:lnTo>
                  <a:lnTo>
                    <a:pt x="151" y="294"/>
                  </a:lnTo>
                  <a:lnTo>
                    <a:pt x="149" y="285"/>
                  </a:lnTo>
                  <a:lnTo>
                    <a:pt x="147" y="275"/>
                  </a:lnTo>
                  <a:lnTo>
                    <a:pt x="143" y="269"/>
                  </a:lnTo>
                  <a:lnTo>
                    <a:pt x="137" y="262"/>
                  </a:lnTo>
                  <a:lnTo>
                    <a:pt x="129" y="257"/>
                  </a:lnTo>
                  <a:lnTo>
                    <a:pt x="123" y="257"/>
                  </a:lnTo>
                  <a:lnTo>
                    <a:pt x="117" y="257"/>
                  </a:lnTo>
                  <a:lnTo>
                    <a:pt x="111" y="256"/>
                  </a:lnTo>
                  <a:lnTo>
                    <a:pt x="104" y="258"/>
                  </a:lnTo>
                  <a:lnTo>
                    <a:pt x="98" y="259"/>
                  </a:lnTo>
                  <a:lnTo>
                    <a:pt x="92" y="261"/>
                  </a:lnTo>
                  <a:lnTo>
                    <a:pt x="86" y="264"/>
                  </a:lnTo>
                  <a:lnTo>
                    <a:pt x="80" y="266"/>
                  </a:lnTo>
                  <a:lnTo>
                    <a:pt x="73" y="270"/>
                  </a:lnTo>
                  <a:lnTo>
                    <a:pt x="67" y="273"/>
                  </a:lnTo>
                  <a:lnTo>
                    <a:pt x="60" y="275"/>
                  </a:lnTo>
                  <a:lnTo>
                    <a:pt x="55" y="278"/>
                  </a:lnTo>
                  <a:lnTo>
                    <a:pt x="48" y="280"/>
                  </a:lnTo>
                  <a:lnTo>
                    <a:pt x="41" y="282"/>
                  </a:lnTo>
                  <a:lnTo>
                    <a:pt x="35" y="282"/>
                  </a:lnTo>
                  <a:lnTo>
                    <a:pt x="28" y="283"/>
                  </a:lnTo>
                  <a:lnTo>
                    <a:pt x="20" y="280"/>
                  </a:lnTo>
                  <a:lnTo>
                    <a:pt x="12" y="275"/>
                  </a:lnTo>
                  <a:lnTo>
                    <a:pt x="6" y="268"/>
                  </a:lnTo>
                  <a:lnTo>
                    <a:pt x="2" y="259"/>
                  </a:lnTo>
                  <a:lnTo>
                    <a:pt x="2" y="252"/>
                  </a:lnTo>
                  <a:lnTo>
                    <a:pt x="0" y="241"/>
                  </a:lnTo>
                  <a:lnTo>
                    <a:pt x="1" y="231"/>
                  </a:lnTo>
                  <a:lnTo>
                    <a:pt x="5" y="222"/>
                  </a:lnTo>
                  <a:lnTo>
                    <a:pt x="6" y="217"/>
                  </a:lnTo>
                  <a:lnTo>
                    <a:pt x="8" y="210"/>
                  </a:lnTo>
                  <a:lnTo>
                    <a:pt x="9" y="205"/>
                  </a:lnTo>
                  <a:lnTo>
                    <a:pt x="10" y="196"/>
                  </a:lnTo>
                  <a:lnTo>
                    <a:pt x="12" y="190"/>
                  </a:lnTo>
                  <a:lnTo>
                    <a:pt x="13" y="183"/>
                  </a:lnTo>
                  <a:lnTo>
                    <a:pt x="15" y="175"/>
                  </a:lnTo>
                  <a:lnTo>
                    <a:pt x="17" y="167"/>
                  </a:lnTo>
                  <a:lnTo>
                    <a:pt x="26" y="165"/>
                  </a:lnTo>
                  <a:lnTo>
                    <a:pt x="34" y="163"/>
                  </a:lnTo>
                  <a:lnTo>
                    <a:pt x="44" y="161"/>
                  </a:lnTo>
                  <a:lnTo>
                    <a:pt x="54" y="160"/>
                  </a:lnTo>
                  <a:lnTo>
                    <a:pt x="64" y="158"/>
                  </a:lnTo>
                  <a:lnTo>
                    <a:pt x="75" y="158"/>
                  </a:lnTo>
                  <a:lnTo>
                    <a:pt x="87" y="156"/>
                  </a:lnTo>
                  <a:lnTo>
                    <a:pt x="97" y="155"/>
                  </a:lnTo>
                  <a:lnTo>
                    <a:pt x="108" y="153"/>
                  </a:lnTo>
                  <a:lnTo>
                    <a:pt x="118" y="150"/>
                  </a:lnTo>
                  <a:lnTo>
                    <a:pt x="127" y="145"/>
                  </a:lnTo>
                  <a:lnTo>
                    <a:pt x="136" y="140"/>
                  </a:lnTo>
                  <a:lnTo>
                    <a:pt x="142" y="132"/>
                  </a:lnTo>
                  <a:lnTo>
                    <a:pt x="148" y="124"/>
                  </a:lnTo>
                  <a:lnTo>
                    <a:pt x="154" y="113"/>
                  </a:lnTo>
                  <a:lnTo>
                    <a:pt x="157" y="99"/>
                  </a:lnTo>
                  <a:lnTo>
                    <a:pt x="157" y="91"/>
                  </a:lnTo>
                  <a:lnTo>
                    <a:pt x="156" y="81"/>
                  </a:lnTo>
                  <a:lnTo>
                    <a:pt x="152" y="72"/>
                  </a:lnTo>
                  <a:lnTo>
                    <a:pt x="149" y="61"/>
                  </a:lnTo>
                  <a:lnTo>
                    <a:pt x="147" y="51"/>
                  </a:lnTo>
                  <a:lnTo>
                    <a:pt x="147" y="39"/>
                  </a:lnTo>
                  <a:lnTo>
                    <a:pt x="150" y="29"/>
                  </a:lnTo>
                  <a:lnTo>
                    <a:pt x="156" y="18"/>
                  </a:lnTo>
                  <a:lnTo>
                    <a:pt x="166" y="13"/>
                  </a:lnTo>
                  <a:lnTo>
                    <a:pt x="175" y="8"/>
                  </a:lnTo>
                  <a:lnTo>
                    <a:pt x="186" y="4"/>
                  </a:lnTo>
                  <a:lnTo>
                    <a:pt x="196" y="1"/>
                  </a:lnTo>
                  <a:lnTo>
                    <a:pt x="207" y="0"/>
                  </a:lnTo>
                  <a:lnTo>
                    <a:pt x="217" y="0"/>
                  </a:lnTo>
                  <a:lnTo>
                    <a:pt x="228" y="1"/>
                  </a:lnTo>
                  <a:lnTo>
                    <a:pt x="239" y="3"/>
                  </a:lnTo>
                  <a:lnTo>
                    <a:pt x="246" y="9"/>
                  </a:lnTo>
                  <a:lnTo>
                    <a:pt x="249" y="14"/>
                  </a:lnTo>
                  <a:lnTo>
                    <a:pt x="252" y="22"/>
                  </a:lnTo>
                  <a:lnTo>
                    <a:pt x="252" y="29"/>
                  </a:lnTo>
                  <a:lnTo>
                    <a:pt x="252" y="36"/>
                  </a:lnTo>
                  <a:lnTo>
                    <a:pt x="250" y="44"/>
                  </a:lnTo>
                  <a:lnTo>
                    <a:pt x="248" y="53"/>
                  </a:lnTo>
                  <a:lnTo>
                    <a:pt x="246" y="61"/>
                  </a:lnTo>
                  <a:lnTo>
                    <a:pt x="244" y="69"/>
                  </a:lnTo>
                  <a:lnTo>
                    <a:pt x="241" y="78"/>
                  </a:lnTo>
                  <a:lnTo>
                    <a:pt x="241" y="86"/>
                  </a:lnTo>
                  <a:lnTo>
                    <a:pt x="239" y="94"/>
                  </a:lnTo>
                  <a:lnTo>
                    <a:pt x="241" y="102"/>
                  </a:lnTo>
                  <a:lnTo>
                    <a:pt x="242" y="109"/>
                  </a:lnTo>
                  <a:lnTo>
                    <a:pt x="247" y="116"/>
                  </a:lnTo>
                  <a:lnTo>
                    <a:pt x="253" y="122"/>
                  </a:lnTo>
                  <a:lnTo>
                    <a:pt x="376" y="124"/>
                  </a:lnTo>
                  <a:lnTo>
                    <a:pt x="377" y="244"/>
                  </a:lnTo>
                  <a:lnTo>
                    <a:pt x="371" y="252"/>
                  </a:lnTo>
                  <a:lnTo>
                    <a:pt x="363" y="257"/>
                  </a:lnTo>
                  <a:lnTo>
                    <a:pt x="354" y="260"/>
                  </a:lnTo>
                  <a:lnTo>
                    <a:pt x="347" y="262"/>
                  </a:lnTo>
                  <a:lnTo>
                    <a:pt x="338" y="262"/>
                  </a:lnTo>
                  <a:lnTo>
                    <a:pt x="328" y="261"/>
                  </a:lnTo>
                  <a:lnTo>
                    <a:pt x="319" y="260"/>
                  </a:lnTo>
                  <a:lnTo>
                    <a:pt x="310" y="259"/>
                  </a:lnTo>
                  <a:lnTo>
                    <a:pt x="301" y="257"/>
                  </a:lnTo>
                  <a:lnTo>
                    <a:pt x="292" y="256"/>
                  </a:lnTo>
                  <a:lnTo>
                    <a:pt x="282" y="257"/>
                  </a:lnTo>
                  <a:lnTo>
                    <a:pt x="274" y="257"/>
                  </a:lnTo>
                  <a:lnTo>
                    <a:pt x="264" y="260"/>
                  </a:lnTo>
                  <a:lnTo>
                    <a:pt x="256" y="264"/>
                  </a:lnTo>
                  <a:lnTo>
                    <a:pt x="248" y="271"/>
                  </a:lnTo>
                  <a:lnTo>
                    <a:pt x="240" y="280"/>
                  </a:lnTo>
                  <a:lnTo>
                    <a:pt x="237" y="286"/>
                  </a:lnTo>
                  <a:lnTo>
                    <a:pt x="236" y="293"/>
                  </a:lnTo>
                  <a:lnTo>
                    <a:pt x="235" y="300"/>
                  </a:lnTo>
                  <a:lnTo>
                    <a:pt x="234" y="308"/>
                  </a:lnTo>
                  <a:lnTo>
                    <a:pt x="233" y="316"/>
                  </a:lnTo>
                  <a:lnTo>
                    <a:pt x="233" y="323"/>
                  </a:lnTo>
                  <a:lnTo>
                    <a:pt x="233" y="331"/>
                  </a:lnTo>
                  <a:lnTo>
                    <a:pt x="234" y="339"/>
                  </a:lnTo>
                  <a:lnTo>
                    <a:pt x="234" y="348"/>
                  </a:lnTo>
                  <a:lnTo>
                    <a:pt x="237" y="355"/>
                  </a:lnTo>
                  <a:lnTo>
                    <a:pt x="238" y="362"/>
                  </a:lnTo>
                  <a:lnTo>
                    <a:pt x="241" y="370"/>
                  </a:lnTo>
                  <a:lnTo>
                    <a:pt x="245" y="377"/>
                  </a:lnTo>
                  <a:lnTo>
                    <a:pt x="249" y="385"/>
                  </a:lnTo>
                  <a:lnTo>
                    <a:pt x="254" y="392"/>
                  </a:lnTo>
                  <a:lnTo>
                    <a:pt x="259" y="397"/>
                  </a:lnTo>
                  <a:lnTo>
                    <a:pt x="265" y="400"/>
                  </a:lnTo>
                  <a:lnTo>
                    <a:pt x="270" y="400"/>
                  </a:lnTo>
                  <a:lnTo>
                    <a:pt x="275" y="400"/>
                  </a:lnTo>
                  <a:lnTo>
                    <a:pt x="278" y="398"/>
                  </a:lnTo>
                  <a:lnTo>
                    <a:pt x="284" y="397"/>
                  </a:lnTo>
                  <a:lnTo>
                    <a:pt x="289" y="394"/>
                  </a:lnTo>
                  <a:lnTo>
                    <a:pt x="294" y="392"/>
                  </a:lnTo>
                  <a:lnTo>
                    <a:pt x="298" y="388"/>
                  </a:lnTo>
                  <a:lnTo>
                    <a:pt x="303" y="385"/>
                  </a:lnTo>
                  <a:lnTo>
                    <a:pt x="308" y="381"/>
                  </a:lnTo>
                  <a:lnTo>
                    <a:pt x="313" y="378"/>
                  </a:lnTo>
                  <a:lnTo>
                    <a:pt x="318" y="373"/>
                  </a:lnTo>
                  <a:lnTo>
                    <a:pt x="322" y="370"/>
                  </a:lnTo>
                  <a:lnTo>
                    <a:pt x="326" y="366"/>
                  </a:lnTo>
                  <a:lnTo>
                    <a:pt x="331" y="363"/>
                  </a:lnTo>
                  <a:lnTo>
                    <a:pt x="336" y="360"/>
                  </a:lnTo>
                  <a:lnTo>
                    <a:pt x="345" y="356"/>
                  </a:lnTo>
                  <a:lnTo>
                    <a:pt x="355" y="355"/>
                  </a:lnTo>
                  <a:lnTo>
                    <a:pt x="365" y="356"/>
                  </a:lnTo>
                  <a:lnTo>
                    <a:pt x="375" y="359"/>
                  </a:lnTo>
                  <a:lnTo>
                    <a:pt x="383" y="363"/>
                  </a:lnTo>
                  <a:lnTo>
                    <a:pt x="392" y="369"/>
                  </a:lnTo>
                  <a:lnTo>
                    <a:pt x="400" y="376"/>
                  </a:lnTo>
                  <a:lnTo>
                    <a:pt x="406" y="383"/>
                  </a:lnTo>
                  <a:lnTo>
                    <a:pt x="407" y="390"/>
                  </a:lnTo>
                  <a:lnTo>
                    <a:pt x="408" y="396"/>
                  </a:lnTo>
                  <a:lnTo>
                    <a:pt x="408" y="403"/>
                  </a:lnTo>
                  <a:lnTo>
                    <a:pt x="408" y="410"/>
                  </a:lnTo>
                  <a:lnTo>
                    <a:pt x="407" y="416"/>
                  </a:lnTo>
                  <a:lnTo>
                    <a:pt x="408" y="423"/>
                  </a:lnTo>
                  <a:lnTo>
                    <a:pt x="408" y="431"/>
                  </a:lnTo>
                  <a:lnTo>
                    <a:pt x="408" y="438"/>
                  </a:lnTo>
                  <a:lnTo>
                    <a:pt x="402" y="444"/>
                  </a:lnTo>
                  <a:lnTo>
                    <a:pt x="395" y="447"/>
                  </a:lnTo>
                  <a:lnTo>
                    <a:pt x="387" y="451"/>
                  </a:lnTo>
                  <a:lnTo>
                    <a:pt x="378" y="454"/>
                  </a:lnTo>
                  <a:lnTo>
                    <a:pt x="368" y="456"/>
                  </a:lnTo>
                  <a:lnTo>
                    <a:pt x="358" y="459"/>
                  </a:lnTo>
                  <a:lnTo>
                    <a:pt x="348" y="463"/>
                  </a:lnTo>
                  <a:lnTo>
                    <a:pt x="338" y="465"/>
                  </a:lnTo>
                  <a:lnTo>
                    <a:pt x="327" y="467"/>
                  </a:lnTo>
                  <a:lnTo>
                    <a:pt x="317" y="471"/>
                  </a:lnTo>
                  <a:lnTo>
                    <a:pt x="309" y="475"/>
                  </a:lnTo>
                  <a:lnTo>
                    <a:pt x="299" y="480"/>
                  </a:lnTo>
                  <a:lnTo>
                    <a:pt x="291" y="485"/>
                  </a:lnTo>
                  <a:lnTo>
                    <a:pt x="283" y="490"/>
                  </a:lnTo>
                  <a:lnTo>
                    <a:pt x="277" y="498"/>
                  </a:lnTo>
                  <a:lnTo>
                    <a:pt x="271" y="508"/>
                  </a:lnTo>
                  <a:lnTo>
                    <a:pt x="266" y="611"/>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6" name="Freeform 12"/>
            <p:cNvSpPr>
              <a:spLocks/>
            </p:cNvSpPr>
            <p:nvPr/>
          </p:nvSpPr>
          <p:spPr bwMode="grayWhite">
            <a:xfrm>
              <a:off x="548" y="-13"/>
              <a:ext cx="439" cy="396"/>
            </a:xfrm>
            <a:custGeom>
              <a:avLst/>
              <a:gdLst>
                <a:gd name="T0" fmla="*/ 246 w 439"/>
                <a:gd name="T1" fmla="*/ 372 h 396"/>
                <a:gd name="T2" fmla="*/ 237 w 439"/>
                <a:gd name="T3" fmla="*/ 330 h 396"/>
                <a:gd name="T4" fmla="*/ 222 w 439"/>
                <a:gd name="T5" fmla="*/ 293 h 396"/>
                <a:gd name="T6" fmla="*/ 185 w 439"/>
                <a:gd name="T7" fmla="*/ 278 h 396"/>
                <a:gd name="T8" fmla="*/ 142 w 439"/>
                <a:gd name="T9" fmla="*/ 289 h 396"/>
                <a:gd name="T10" fmla="*/ 104 w 439"/>
                <a:gd name="T11" fmla="*/ 293 h 396"/>
                <a:gd name="T12" fmla="*/ 85 w 439"/>
                <a:gd name="T13" fmla="*/ 275 h 396"/>
                <a:gd name="T14" fmla="*/ 73 w 439"/>
                <a:gd name="T15" fmla="*/ 247 h 396"/>
                <a:gd name="T16" fmla="*/ 67 w 439"/>
                <a:gd name="T17" fmla="*/ 215 h 396"/>
                <a:gd name="T18" fmla="*/ 68 w 439"/>
                <a:gd name="T19" fmla="*/ 185 h 396"/>
                <a:gd name="T20" fmla="*/ 99 w 439"/>
                <a:gd name="T21" fmla="*/ 176 h 396"/>
                <a:gd name="T22" fmla="*/ 139 w 439"/>
                <a:gd name="T23" fmla="*/ 183 h 396"/>
                <a:gd name="T24" fmla="*/ 167 w 439"/>
                <a:gd name="T25" fmla="*/ 170 h 396"/>
                <a:gd name="T26" fmla="*/ 179 w 439"/>
                <a:gd name="T27" fmla="*/ 149 h 396"/>
                <a:gd name="T28" fmla="*/ 181 w 439"/>
                <a:gd name="T29" fmla="*/ 123 h 396"/>
                <a:gd name="T30" fmla="*/ 180 w 439"/>
                <a:gd name="T31" fmla="*/ 96 h 396"/>
                <a:gd name="T32" fmla="*/ 170 w 439"/>
                <a:gd name="T33" fmla="*/ 68 h 396"/>
                <a:gd name="T34" fmla="*/ 146 w 439"/>
                <a:gd name="T35" fmla="*/ 48 h 396"/>
                <a:gd name="T36" fmla="*/ 115 w 439"/>
                <a:gd name="T37" fmla="*/ 49 h 396"/>
                <a:gd name="T38" fmla="*/ 86 w 439"/>
                <a:gd name="T39" fmla="*/ 62 h 396"/>
                <a:gd name="T40" fmla="*/ 56 w 439"/>
                <a:gd name="T41" fmla="*/ 71 h 396"/>
                <a:gd name="T42" fmla="*/ 26 w 439"/>
                <a:gd name="T43" fmla="*/ 62 h 396"/>
                <a:gd name="T44" fmla="*/ 11 w 439"/>
                <a:gd name="T45" fmla="*/ 43 h 396"/>
                <a:gd name="T46" fmla="*/ 1 w 439"/>
                <a:gd name="T47" fmla="*/ 22 h 396"/>
                <a:gd name="T48" fmla="*/ 388 w 439"/>
                <a:gd name="T49" fmla="*/ 18 h 396"/>
                <a:gd name="T50" fmla="*/ 367 w 439"/>
                <a:gd name="T51" fmla="*/ 21 h 396"/>
                <a:gd name="T52" fmla="*/ 346 w 439"/>
                <a:gd name="T53" fmla="*/ 18 h 396"/>
                <a:gd name="T54" fmla="*/ 324 w 439"/>
                <a:gd name="T55" fmla="*/ 13 h 396"/>
                <a:gd name="T56" fmla="*/ 299 w 439"/>
                <a:gd name="T57" fmla="*/ 18 h 396"/>
                <a:gd name="T58" fmla="*/ 278 w 439"/>
                <a:gd name="T59" fmla="*/ 43 h 396"/>
                <a:gd name="T60" fmla="*/ 277 w 439"/>
                <a:gd name="T61" fmla="*/ 75 h 396"/>
                <a:gd name="T62" fmla="*/ 281 w 439"/>
                <a:gd name="T63" fmla="*/ 99 h 396"/>
                <a:gd name="T64" fmla="*/ 287 w 439"/>
                <a:gd name="T65" fmla="*/ 124 h 396"/>
                <a:gd name="T66" fmla="*/ 300 w 439"/>
                <a:gd name="T67" fmla="*/ 145 h 396"/>
                <a:gd name="T68" fmla="*/ 325 w 439"/>
                <a:gd name="T69" fmla="*/ 159 h 396"/>
                <a:gd name="T70" fmla="*/ 349 w 439"/>
                <a:gd name="T71" fmla="*/ 158 h 396"/>
                <a:gd name="T72" fmla="*/ 371 w 439"/>
                <a:gd name="T73" fmla="*/ 148 h 396"/>
                <a:gd name="T74" fmla="*/ 394 w 439"/>
                <a:gd name="T75" fmla="*/ 138 h 396"/>
                <a:gd name="T76" fmla="*/ 418 w 439"/>
                <a:gd name="T77" fmla="*/ 142 h 396"/>
                <a:gd name="T78" fmla="*/ 428 w 439"/>
                <a:gd name="T79" fmla="*/ 163 h 396"/>
                <a:gd name="T80" fmla="*/ 434 w 439"/>
                <a:gd name="T81" fmla="*/ 188 h 396"/>
                <a:gd name="T82" fmla="*/ 436 w 439"/>
                <a:gd name="T83" fmla="*/ 215 h 396"/>
                <a:gd name="T84" fmla="*/ 428 w 439"/>
                <a:gd name="T85" fmla="*/ 234 h 396"/>
                <a:gd name="T86" fmla="*/ 389 w 439"/>
                <a:gd name="T87" fmla="*/ 242 h 396"/>
                <a:gd name="T88" fmla="*/ 355 w 439"/>
                <a:gd name="T89" fmla="*/ 257 h 396"/>
                <a:gd name="T90" fmla="*/ 339 w 439"/>
                <a:gd name="T91" fmla="*/ 282 h 396"/>
                <a:gd name="T92" fmla="*/ 345 w 439"/>
                <a:gd name="T93" fmla="*/ 313 h 396"/>
                <a:gd name="T94" fmla="*/ 364 w 439"/>
                <a:gd name="T95" fmla="*/ 340 h 396"/>
                <a:gd name="T96" fmla="*/ 361 w 439"/>
                <a:gd name="T97" fmla="*/ 368 h 396"/>
                <a:gd name="T98" fmla="*/ 339 w 439"/>
                <a:gd name="T99" fmla="*/ 379 h 396"/>
                <a:gd name="T100" fmla="*/ 315 w 439"/>
                <a:gd name="T101" fmla="*/ 387 h 396"/>
                <a:gd name="T102" fmla="*/ 290 w 439"/>
                <a:gd name="T103" fmla="*/ 392 h 396"/>
                <a:gd name="T104" fmla="*/ 264 w 439"/>
                <a:gd name="T105" fmla="*/ 39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 h="396">
                  <a:moveTo>
                    <a:pt x="264" y="395"/>
                  </a:moveTo>
                  <a:lnTo>
                    <a:pt x="257" y="388"/>
                  </a:lnTo>
                  <a:lnTo>
                    <a:pt x="251" y="381"/>
                  </a:lnTo>
                  <a:lnTo>
                    <a:pt x="246" y="372"/>
                  </a:lnTo>
                  <a:lnTo>
                    <a:pt x="244" y="362"/>
                  </a:lnTo>
                  <a:lnTo>
                    <a:pt x="240" y="351"/>
                  </a:lnTo>
                  <a:lnTo>
                    <a:pt x="238" y="341"/>
                  </a:lnTo>
                  <a:lnTo>
                    <a:pt x="237" y="330"/>
                  </a:lnTo>
                  <a:lnTo>
                    <a:pt x="234" y="320"/>
                  </a:lnTo>
                  <a:lnTo>
                    <a:pt x="231" y="310"/>
                  </a:lnTo>
                  <a:lnTo>
                    <a:pt x="227" y="301"/>
                  </a:lnTo>
                  <a:lnTo>
                    <a:pt x="222" y="293"/>
                  </a:lnTo>
                  <a:lnTo>
                    <a:pt x="215" y="287"/>
                  </a:lnTo>
                  <a:lnTo>
                    <a:pt x="207" y="282"/>
                  </a:lnTo>
                  <a:lnTo>
                    <a:pt x="197" y="279"/>
                  </a:lnTo>
                  <a:lnTo>
                    <a:pt x="185" y="278"/>
                  </a:lnTo>
                  <a:lnTo>
                    <a:pt x="169" y="280"/>
                  </a:lnTo>
                  <a:lnTo>
                    <a:pt x="160" y="283"/>
                  </a:lnTo>
                  <a:lnTo>
                    <a:pt x="151" y="286"/>
                  </a:lnTo>
                  <a:lnTo>
                    <a:pt x="142" y="289"/>
                  </a:lnTo>
                  <a:lnTo>
                    <a:pt x="132" y="291"/>
                  </a:lnTo>
                  <a:lnTo>
                    <a:pt x="123" y="292"/>
                  </a:lnTo>
                  <a:lnTo>
                    <a:pt x="114" y="293"/>
                  </a:lnTo>
                  <a:lnTo>
                    <a:pt x="104" y="293"/>
                  </a:lnTo>
                  <a:lnTo>
                    <a:pt x="94" y="293"/>
                  </a:lnTo>
                  <a:lnTo>
                    <a:pt x="91" y="288"/>
                  </a:lnTo>
                  <a:lnTo>
                    <a:pt x="88" y="282"/>
                  </a:lnTo>
                  <a:lnTo>
                    <a:pt x="85" y="275"/>
                  </a:lnTo>
                  <a:lnTo>
                    <a:pt x="82" y="269"/>
                  </a:lnTo>
                  <a:lnTo>
                    <a:pt x="79" y="261"/>
                  </a:lnTo>
                  <a:lnTo>
                    <a:pt x="76" y="254"/>
                  </a:lnTo>
                  <a:lnTo>
                    <a:pt x="73" y="247"/>
                  </a:lnTo>
                  <a:lnTo>
                    <a:pt x="72" y="238"/>
                  </a:lnTo>
                  <a:lnTo>
                    <a:pt x="70" y="231"/>
                  </a:lnTo>
                  <a:lnTo>
                    <a:pt x="68" y="224"/>
                  </a:lnTo>
                  <a:lnTo>
                    <a:pt x="67" y="215"/>
                  </a:lnTo>
                  <a:lnTo>
                    <a:pt x="66" y="208"/>
                  </a:lnTo>
                  <a:lnTo>
                    <a:pt x="66" y="201"/>
                  </a:lnTo>
                  <a:lnTo>
                    <a:pt x="67" y="192"/>
                  </a:lnTo>
                  <a:lnTo>
                    <a:pt x="68" y="185"/>
                  </a:lnTo>
                  <a:lnTo>
                    <a:pt x="70" y="179"/>
                  </a:lnTo>
                  <a:lnTo>
                    <a:pt x="79" y="175"/>
                  </a:lnTo>
                  <a:lnTo>
                    <a:pt x="89" y="174"/>
                  </a:lnTo>
                  <a:lnTo>
                    <a:pt x="99" y="176"/>
                  </a:lnTo>
                  <a:lnTo>
                    <a:pt x="108" y="179"/>
                  </a:lnTo>
                  <a:lnTo>
                    <a:pt x="119" y="181"/>
                  </a:lnTo>
                  <a:lnTo>
                    <a:pt x="128" y="183"/>
                  </a:lnTo>
                  <a:lnTo>
                    <a:pt x="139" y="183"/>
                  </a:lnTo>
                  <a:lnTo>
                    <a:pt x="149" y="182"/>
                  </a:lnTo>
                  <a:lnTo>
                    <a:pt x="157" y="179"/>
                  </a:lnTo>
                  <a:lnTo>
                    <a:pt x="162" y="174"/>
                  </a:lnTo>
                  <a:lnTo>
                    <a:pt x="167" y="170"/>
                  </a:lnTo>
                  <a:lnTo>
                    <a:pt x="171" y="166"/>
                  </a:lnTo>
                  <a:lnTo>
                    <a:pt x="174" y="160"/>
                  </a:lnTo>
                  <a:lnTo>
                    <a:pt x="177" y="155"/>
                  </a:lnTo>
                  <a:lnTo>
                    <a:pt x="179" y="149"/>
                  </a:lnTo>
                  <a:lnTo>
                    <a:pt x="179" y="142"/>
                  </a:lnTo>
                  <a:lnTo>
                    <a:pt x="180" y="136"/>
                  </a:lnTo>
                  <a:lnTo>
                    <a:pt x="181" y="129"/>
                  </a:lnTo>
                  <a:lnTo>
                    <a:pt x="181" y="123"/>
                  </a:lnTo>
                  <a:lnTo>
                    <a:pt x="181" y="115"/>
                  </a:lnTo>
                  <a:lnTo>
                    <a:pt x="181" y="109"/>
                  </a:lnTo>
                  <a:lnTo>
                    <a:pt x="181" y="102"/>
                  </a:lnTo>
                  <a:lnTo>
                    <a:pt x="180" y="96"/>
                  </a:lnTo>
                  <a:lnTo>
                    <a:pt x="180" y="89"/>
                  </a:lnTo>
                  <a:lnTo>
                    <a:pt x="178" y="81"/>
                  </a:lnTo>
                  <a:lnTo>
                    <a:pt x="174" y="74"/>
                  </a:lnTo>
                  <a:lnTo>
                    <a:pt x="170" y="68"/>
                  </a:lnTo>
                  <a:lnTo>
                    <a:pt x="165" y="62"/>
                  </a:lnTo>
                  <a:lnTo>
                    <a:pt x="159" y="57"/>
                  </a:lnTo>
                  <a:lnTo>
                    <a:pt x="153" y="52"/>
                  </a:lnTo>
                  <a:lnTo>
                    <a:pt x="146" y="48"/>
                  </a:lnTo>
                  <a:lnTo>
                    <a:pt x="138" y="44"/>
                  </a:lnTo>
                  <a:lnTo>
                    <a:pt x="130" y="44"/>
                  </a:lnTo>
                  <a:lnTo>
                    <a:pt x="122" y="46"/>
                  </a:lnTo>
                  <a:lnTo>
                    <a:pt x="115" y="49"/>
                  </a:lnTo>
                  <a:lnTo>
                    <a:pt x="108" y="51"/>
                  </a:lnTo>
                  <a:lnTo>
                    <a:pt x="100" y="55"/>
                  </a:lnTo>
                  <a:lnTo>
                    <a:pt x="92" y="59"/>
                  </a:lnTo>
                  <a:lnTo>
                    <a:pt x="86" y="62"/>
                  </a:lnTo>
                  <a:lnTo>
                    <a:pt x="79" y="65"/>
                  </a:lnTo>
                  <a:lnTo>
                    <a:pt x="71" y="68"/>
                  </a:lnTo>
                  <a:lnTo>
                    <a:pt x="63" y="70"/>
                  </a:lnTo>
                  <a:lnTo>
                    <a:pt x="56" y="71"/>
                  </a:lnTo>
                  <a:lnTo>
                    <a:pt x="48" y="71"/>
                  </a:lnTo>
                  <a:lnTo>
                    <a:pt x="40" y="69"/>
                  </a:lnTo>
                  <a:lnTo>
                    <a:pt x="33" y="67"/>
                  </a:lnTo>
                  <a:lnTo>
                    <a:pt x="26" y="62"/>
                  </a:lnTo>
                  <a:lnTo>
                    <a:pt x="19" y="55"/>
                  </a:lnTo>
                  <a:lnTo>
                    <a:pt x="16" y="51"/>
                  </a:lnTo>
                  <a:lnTo>
                    <a:pt x="13" y="48"/>
                  </a:lnTo>
                  <a:lnTo>
                    <a:pt x="11" y="43"/>
                  </a:lnTo>
                  <a:lnTo>
                    <a:pt x="7" y="38"/>
                  </a:lnTo>
                  <a:lnTo>
                    <a:pt x="6" y="33"/>
                  </a:lnTo>
                  <a:lnTo>
                    <a:pt x="3" y="27"/>
                  </a:lnTo>
                  <a:lnTo>
                    <a:pt x="1" y="22"/>
                  </a:lnTo>
                  <a:lnTo>
                    <a:pt x="0" y="16"/>
                  </a:lnTo>
                  <a:lnTo>
                    <a:pt x="405" y="0"/>
                  </a:lnTo>
                  <a:lnTo>
                    <a:pt x="393" y="14"/>
                  </a:lnTo>
                  <a:lnTo>
                    <a:pt x="388" y="18"/>
                  </a:lnTo>
                  <a:lnTo>
                    <a:pt x="383" y="20"/>
                  </a:lnTo>
                  <a:lnTo>
                    <a:pt x="378" y="21"/>
                  </a:lnTo>
                  <a:lnTo>
                    <a:pt x="372" y="21"/>
                  </a:lnTo>
                  <a:lnTo>
                    <a:pt x="367" y="21"/>
                  </a:lnTo>
                  <a:lnTo>
                    <a:pt x="362" y="21"/>
                  </a:lnTo>
                  <a:lnTo>
                    <a:pt x="357" y="20"/>
                  </a:lnTo>
                  <a:lnTo>
                    <a:pt x="351" y="18"/>
                  </a:lnTo>
                  <a:lnTo>
                    <a:pt x="346" y="18"/>
                  </a:lnTo>
                  <a:lnTo>
                    <a:pt x="340" y="16"/>
                  </a:lnTo>
                  <a:lnTo>
                    <a:pt x="335" y="15"/>
                  </a:lnTo>
                  <a:lnTo>
                    <a:pt x="330" y="14"/>
                  </a:lnTo>
                  <a:lnTo>
                    <a:pt x="324" y="13"/>
                  </a:lnTo>
                  <a:lnTo>
                    <a:pt x="318" y="13"/>
                  </a:lnTo>
                  <a:lnTo>
                    <a:pt x="312" y="13"/>
                  </a:lnTo>
                  <a:lnTo>
                    <a:pt x="306" y="14"/>
                  </a:lnTo>
                  <a:lnTo>
                    <a:pt x="299" y="18"/>
                  </a:lnTo>
                  <a:lnTo>
                    <a:pt x="293" y="22"/>
                  </a:lnTo>
                  <a:lnTo>
                    <a:pt x="287" y="28"/>
                  </a:lnTo>
                  <a:lnTo>
                    <a:pt x="282" y="36"/>
                  </a:lnTo>
                  <a:lnTo>
                    <a:pt x="278" y="43"/>
                  </a:lnTo>
                  <a:lnTo>
                    <a:pt x="276" y="51"/>
                  </a:lnTo>
                  <a:lnTo>
                    <a:pt x="274" y="60"/>
                  </a:lnTo>
                  <a:lnTo>
                    <a:pt x="275" y="70"/>
                  </a:lnTo>
                  <a:lnTo>
                    <a:pt x="277" y="75"/>
                  </a:lnTo>
                  <a:lnTo>
                    <a:pt x="278" y="81"/>
                  </a:lnTo>
                  <a:lnTo>
                    <a:pt x="278" y="87"/>
                  </a:lnTo>
                  <a:lnTo>
                    <a:pt x="279" y="93"/>
                  </a:lnTo>
                  <a:lnTo>
                    <a:pt x="281" y="99"/>
                  </a:lnTo>
                  <a:lnTo>
                    <a:pt x="282" y="105"/>
                  </a:lnTo>
                  <a:lnTo>
                    <a:pt x="284" y="111"/>
                  </a:lnTo>
                  <a:lnTo>
                    <a:pt x="285" y="118"/>
                  </a:lnTo>
                  <a:lnTo>
                    <a:pt x="287" y="124"/>
                  </a:lnTo>
                  <a:lnTo>
                    <a:pt x="290" y="129"/>
                  </a:lnTo>
                  <a:lnTo>
                    <a:pt x="292" y="135"/>
                  </a:lnTo>
                  <a:lnTo>
                    <a:pt x="296" y="140"/>
                  </a:lnTo>
                  <a:lnTo>
                    <a:pt x="300" y="145"/>
                  </a:lnTo>
                  <a:lnTo>
                    <a:pt x="305" y="149"/>
                  </a:lnTo>
                  <a:lnTo>
                    <a:pt x="311" y="152"/>
                  </a:lnTo>
                  <a:lnTo>
                    <a:pt x="318" y="156"/>
                  </a:lnTo>
                  <a:lnTo>
                    <a:pt x="325" y="159"/>
                  </a:lnTo>
                  <a:lnTo>
                    <a:pt x="331" y="160"/>
                  </a:lnTo>
                  <a:lnTo>
                    <a:pt x="337" y="160"/>
                  </a:lnTo>
                  <a:lnTo>
                    <a:pt x="343" y="160"/>
                  </a:lnTo>
                  <a:lnTo>
                    <a:pt x="349" y="158"/>
                  </a:lnTo>
                  <a:lnTo>
                    <a:pt x="354" y="156"/>
                  </a:lnTo>
                  <a:lnTo>
                    <a:pt x="359" y="154"/>
                  </a:lnTo>
                  <a:lnTo>
                    <a:pt x="365" y="151"/>
                  </a:lnTo>
                  <a:lnTo>
                    <a:pt x="371" y="148"/>
                  </a:lnTo>
                  <a:lnTo>
                    <a:pt x="377" y="145"/>
                  </a:lnTo>
                  <a:lnTo>
                    <a:pt x="382" y="142"/>
                  </a:lnTo>
                  <a:lnTo>
                    <a:pt x="388" y="140"/>
                  </a:lnTo>
                  <a:lnTo>
                    <a:pt x="394" y="138"/>
                  </a:lnTo>
                  <a:lnTo>
                    <a:pt x="399" y="137"/>
                  </a:lnTo>
                  <a:lnTo>
                    <a:pt x="406" y="137"/>
                  </a:lnTo>
                  <a:lnTo>
                    <a:pt x="412" y="137"/>
                  </a:lnTo>
                  <a:lnTo>
                    <a:pt x="418" y="142"/>
                  </a:lnTo>
                  <a:lnTo>
                    <a:pt x="421" y="146"/>
                  </a:lnTo>
                  <a:lnTo>
                    <a:pt x="424" y="151"/>
                  </a:lnTo>
                  <a:lnTo>
                    <a:pt x="426" y="157"/>
                  </a:lnTo>
                  <a:lnTo>
                    <a:pt x="428" y="163"/>
                  </a:lnTo>
                  <a:lnTo>
                    <a:pt x="431" y="169"/>
                  </a:lnTo>
                  <a:lnTo>
                    <a:pt x="431" y="175"/>
                  </a:lnTo>
                  <a:lnTo>
                    <a:pt x="432" y="182"/>
                  </a:lnTo>
                  <a:lnTo>
                    <a:pt x="434" y="188"/>
                  </a:lnTo>
                  <a:lnTo>
                    <a:pt x="434" y="195"/>
                  </a:lnTo>
                  <a:lnTo>
                    <a:pt x="435" y="202"/>
                  </a:lnTo>
                  <a:lnTo>
                    <a:pt x="435" y="208"/>
                  </a:lnTo>
                  <a:lnTo>
                    <a:pt x="436" y="215"/>
                  </a:lnTo>
                  <a:lnTo>
                    <a:pt x="437" y="221"/>
                  </a:lnTo>
                  <a:lnTo>
                    <a:pt x="437" y="228"/>
                  </a:lnTo>
                  <a:lnTo>
                    <a:pt x="438" y="234"/>
                  </a:lnTo>
                  <a:lnTo>
                    <a:pt x="428" y="234"/>
                  </a:lnTo>
                  <a:lnTo>
                    <a:pt x="418" y="235"/>
                  </a:lnTo>
                  <a:lnTo>
                    <a:pt x="409" y="237"/>
                  </a:lnTo>
                  <a:lnTo>
                    <a:pt x="398" y="239"/>
                  </a:lnTo>
                  <a:lnTo>
                    <a:pt x="389" y="242"/>
                  </a:lnTo>
                  <a:lnTo>
                    <a:pt x="378" y="245"/>
                  </a:lnTo>
                  <a:lnTo>
                    <a:pt x="369" y="248"/>
                  </a:lnTo>
                  <a:lnTo>
                    <a:pt x="358" y="253"/>
                  </a:lnTo>
                  <a:lnTo>
                    <a:pt x="355" y="257"/>
                  </a:lnTo>
                  <a:lnTo>
                    <a:pt x="351" y="261"/>
                  </a:lnTo>
                  <a:lnTo>
                    <a:pt x="346" y="267"/>
                  </a:lnTo>
                  <a:lnTo>
                    <a:pt x="343" y="275"/>
                  </a:lnTo>
                  <a:lnTo>
                    <a:pt x="339" y="282"/>
                  </a:lnTo>
                  <a:lnTo>
                    <a:pt x="338" y="290"/>
                  </a:lnTo>
                  <a:lnTo>
                    <a:pt x="339" y="298"/>
                  </a:lnTo>
                  <a:lnTo>
                    <a:pt x="342" y="305"/>
                  </a:lnTo>
                  <a:lnTo>
                    <a:pt x="345" y="313"/>
                  </a:lnTo>
                  <a:lnTo>
                    <a:pt x="350" y="320"/>
                  </a:lnTo>
                  <a:lnTo>
                    <a:pt x="355" y="326"/>
                  </a:lnTo>
                  <a:lnTo>
                    <a:pt x="360" y="334"/>
                  </a:lnTo>
                  <a:lnTo>
                    <a:pt x="364" y="340"/>
                  </a:lnTo>
                  <a:lnTo>
                    <a:pt x="366" y="348"/>
                  </a:lnTo>
                  <a:lnTo>
                    <a:pt x="367" y="356"/>
                  </a:lnTo>
                  <a:lnTo>
                    <a:pt x="365" y="365"/>
                  </a:lnTo>
                  <a:lnTo>
                    <a:pt x="361" y="368"/>
                  </a:lnTo>
                  <a:lnTo>
                    <a:pt x="356" y="372"/>
                  </a:lnTo>
                  <a:lnTo>
                    <a:pt x="351" y="374"/>
                  </a:lnTo>
                  <a:lnTo>
                    <a:pt x="345" y="376"/>
                  </a:lnTo>
                  <a:lnTo>
                    <a:pt x="339" y="379"/>
                  </a:lnTo>
                  <a:lnTo>
                    <a:pt x="333" y="381"/>
                  </a:lnTo>
                  <a:lnTo>
                    <a:pt x="328" y="384"/>
                  </a:lnTo>
                  <a:lnTo>
                    <a:pt x="322" y="385"/>
                  </a:lnTo>
                  <a:lnTo>
                    <a:pt x="315" y="387"/>
                  </a:lnTo>
                  <a:lnTo>
                    <a:pt x="309" y="388"/>
                  </a:lnTo>
                  <a:lnTo>
                    <a:pt x="303" y="390"/>
                  </a:lnTo>
                  <a:lnTo>
                    <a:pt x="296" y="391"/>
                  </a:lnTo>
                  <a:lnTo>
                    <a:pt x="290" y="392"/>
                  </a:lnTo>
                  <a:lnTo>
                    <a:pt x="284" y="393"/>
                  </a:lnTo>
                  <a:lnTo>
                    <a:pt x="277" y="394"/>
                  </a:lnTo>
                  <a:lnTo>
                    <a:pt x="271" y="395"/>
                  </a:lnTo>
                  <a:lnTo>
                    <a:pt x="264" y="395"/>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7" name="Freeform 13"/>
            <p:cNvSpPr>
              <a:spLocks/>
            </p:cNvSpPr>
            <p:nvPr/>
          </p:nvSpPr>
          <p:spPr bwMode="grayWhite">
            <a:xfrm>
              <a:off x="-11" y="3121"/>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8" name="Freeform 14"/>
            <p:cNvSpPr>
              <a:spLocks/>
            </p:cNvSpPr>
            <p:nvPr/>
          </p:nvSpPr>
          <p:spPr bwMode="grayWhite">
            <a:xfrm>
              <a:off x="380" y="3463"/>
              <a:ext cx="512" cy="509"/>
            </a:xfrm>
            <a:custGeom>
              <a:avLst/>
              <a:gdLst>
                <a:gd name="T0" fmla="*/ 67 w 512"/>
                <a:gd name="T1" fmla="*/ 492 h 509"/>
                <a:gd name="T2" fmla="*/ 45 w 512"/>
                <a:gd name="T3" fmla="*/ 451 h 509"/>
                <a:gd name="T4" fmla="*/ 68 w 512"/>
                <a:gd name="T5" fmla="*/ 418 h 509"/>
                <a:gd name="T6" fmla="*/ 106 w 512"/>
                <a:gd name="T7" fmla="*/ 391 h 509"/>
                <a:gd name="T8" fmla="*/ 105 w 512"/>
                <a:gd name="T9" fmla="*/ 352 h 509"/>
                <a:gd name="T10" fmla="*/ 79 w 512"/>
                <a:gd name="T11" fmla="*/ 324 h 509"/>
                <a:gd name="T12" fmla="*/ 44 w 512"/>
                <a:gd name="T13" fmla="*/ 302 h 509"/>
                <a:gd name="T14" fmla="*/ 7 w 512"/>
                <a:gd name="T15" fmla="*/ 280 h 509"/>
                <a:gd name="T16" fmla="*/ 2 w 512"/>
                <a:gd name="T17" fmla="*/ 258 h 509"/>
                <a:gd name="T18" fmla="*/ 13 w 512"/>
                <a:gd name="T19" fmla="*/ 239 h 509"/>
                <a:gd name="T20" fmla="*/ 29 w 512"/>
                <a:gd name="T21" fmla="*/ 220 h 509"/>
                <a:gd name="T22" fmla="*/ 43 w 512"/>
                <a:gd name="T23" fmla="*/ 201 h 509"/>
                <a:gd name="T24" fmla="*/ 65 w 512"/>
                <a:gd name="T25" fmla="*/ 184 h 509"/>
                <a:gd name="T26" fmla="*/ 100 w 512"/>
                <a:gd name="T27" fmla="*/ 191 h 509"/>
                <a:gd name="T28" fmla="*/ 124 w 512"/>
                <a:gd name="T29" fmla="*/ 210 h 509"/>
                <a:gd name="T30" fmla="*/ 150 w 512"/>
                <a:gd name="T31" fmla="*/ 233 h 509"/>
                <a:gd name="T32" fmla="*/ 179 w 512"/>
                <a:gd name="T33" fmla="*/ 232 h 509"/>
                <a:gd name="T34" fmla="*/ 207 w 512"/>
                <a:gd name="T35" fmla="*/ 223 h 509"/>
                <a:gd name="T36" fmla="*/ 230 w 512"/>
                <a:gd name="T37" fmla="*/ 198 h 509"/>
                <a:gd name="T38" fmla="*/ 242 w 512"/>
                <a:gd name="T39" fmla="*/ 165 h 509"/>
                <a:gd name="T40" fmla="*/ 226 w 512"/>
                <a:gd name="T41" fmla="*/ 143 h 509"/>
                <a:gd name="T42" fmla="*/ 203 w 512"/>
                <a:gd name="T43" fmla="*/ 132 h 509"/>
                <a:gd name="T44" fmla="*/ 176 w 512"/>
                <a:gd name="T45" fmla="*/ 122 h 509"/>
                <a:gd name="T46" fmla="*/ 153 w 512"/>
                <a:gd name="T47" fmla="*/ 111 h 509"/>
                <a:gd name="T48" fmla="*/ 142 w 512"/>
                <a:gd name="T49" fmla="*/ 80 h 509"/>
                <a:gd name="T50" fmla="*/ 163 w 512"/>
                <a:gd name="T51" fmla="*/ 50 h 509"/>
                <a:gd name="T52" fmla="*/ 187 w 512"/>
                <a:gd name="T53" fmla="*/ 36 h 509"/>
                <a:gd name="T54" fmla="*/ 211 w 512"/>
                <a:gd name="T55" fmla="*/ 18 h 509"/>
                <a:gd name="T56" fmla="*/ 243 w 512"/>
                <a:gd name="T57" fmla="*/ 28 h 509"/>
                <a:gd name="T58" fmla="*/ 277 w 512"/>
                <a:gd name="T59" fmla="*/ 54 h 509"/>
                <a:gd name="T60" fmla="*/ 314 w 512"/>
                <a:gd name="T61" fmla="*/ 72 h 509"/>
                <a:gd name="T62" fmla="*/ 355 w 512"/>
                <a:gd name="T63" fmla="*/ 68 h 509"/>
                <a:gd name="T64" fmla="*/ 382 w 512"/>
                <a:gd name="T65" fmla="*/ 36 h 509"/>
                <a:gd name="T66" fmla="*/ 411 w 512"/>
                <a:gd name="T67" fmla="*/ 3 h 509"/>
                <a:gd name="T68" fmla="*/ 453 w 512"/>
                <a:gd name="T69" fmla="*/ 10 h 509"/>
                <a:gd name="T70" fmla="*/ 486 w 512"/>
                <a:gd name="T71" fmla="*/ 36 h 509"/>
                <a:gd name="T72" fmla="*/ 489 w 512"/>
                <a:gd name="T73" fmla="*/ 68 h 509"/>
                <a:gd name="T74" fmla="*/ 466 w 512"/>
                <a:gd name="T75" fmla="*/ 88 h 509"/>
                <a:gd name="T76" fmla="*/ 437 w 512"/>
                <a:gd name="T77" fmla="*/ 107 h 509"/>
                <a:gd name="T78" fmla="*/ 422 w 512"/>
                <a:gd name="T79" fmla="*/ 133 h 509"/>
                <a:gd name="T80" fmla="*/ 419 w 512"/>
                <a:gd name="T81" fmla="*/ 317 h 509"/>
                <a:gd name="T82" fmla="*/ 388 w 512"/>
                <a:gd name="T83" fmla="*/ 302 h 509"/>
                <a:gd name="T84" fmla="*/ 364 w 512"/>
                <a:gd name="T85" fmla="*/ 273 h 509"/>
                <a:gd name="T86" fmla="*/ 336 w 512"/>
                <a:gd name="T87" fmla="*/ 250 h 509"/>
                <a:gd name="T88" fmla="*/ 299 w 512"/>
                <a:gd name="T89" fmla="*/ 252 h 509"/>
                <a:gd name="T90" fmla="*/ 275 w 512"/>
                <a:gd name="T91" fmla="*/ 270 h 509"/>
                <a:gd name="T92" fmla="*/ 255 w 512"/>
                <a:gd name="T93" fmla="*/ 294 h 509"/>
                <a:gd name="T94" fmla="*/ 242 w 512"/>
                <a:gd name="T95" fmla="*/ 323 h 509"/>
                <a:gd name="T96" fmla="*/ 241 w 512"/>
                <a:gd name="T97" fmla="*/ 353 h 509"/>
                <a:gd name="T98" fmla="*/ 257 w 512"/>
                <a:gd name="T99" fmla="*/ 364 h 509"/>
                <a:gd name="T100" fmla="*/ 279 w 512"/>
                <a:gd name="T101" fmla="*/ 368 h 509"/>
                <a:gd name="T102" fmla="*/ 304 w 512"/>
                <a:gd name="T103" fmla="*/ 370 h 509"/>
                <a:gd name="T104" fmla="*/ 330 w 512"/>
                <a:gd name="T105" fmla="*/ 376 h 509"/>
                <a:gd name="T106" fmla="*/ 353 w 512"/>
                <a:gd name="T107" fmla="*/ 407 h 509"/>
                <a:gd name="T108" fmla="*/ 352 w 512"/>
                <a:gd name="T109" fmla="*/ 443 h 509"/>
                <a:gd name="T110" fmla="*/ 334 w 512"/>
                <a:gd name="T111" fmla="*/ 462 h 509"/>
                <a:gd name="T112" fmla="*/ 311 w 512"/>
                <a:gd name="T113" fmla="*/ 479 h 509"/>
                <a:gd name="T114" fmla="*/ 278 w 512"/>
                <a:gd name="T115" fmla="*/ 465 h 509"/>
                <a:gd name="T116" fmla="*/ 241 w 512"/>
                <a:gd name="T117" fmla="*/ 445 h 509"/>
                <a:gd name="T118" fmla="*/ 202 w 512"/>
                <a:gd name="T119" fmla="*/ 432 h 509"/>
                <a:gd name="T120" fmla="*/ 98 w 512"/>
                <a:gd name="T121" fmla="*/ 5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09">
                  <a:moveTo>
                    <a:pt x="98" y="508"/>
                  </a:moveTo>
                  <a:lnTo>
                    <a:pt x="86" y="504"/>
                  </a:lnTo>
                  <a:lnTo>
                    <a:pt x="76" y="498"/>
                  </a:lnTo>
                  <a:lnTo>
                    <a:pt x="67" y="492"/>
                  </a:lnTo>
                  <a:lnTo>
                    <a:pt x="60" y="483"/>
                  </a:lnTo>
                  <a:lnTo>
                    <a:pt x="53" y="474"/>
                  </a:lnTo>
                  <a:lnTo>
                    <a:pt x="49" y="463"/>
                  </a:lnTo>
                  <a:lnTo>
                    <a:pt x="45" y="451"/>
                  </a:lnTo>
                  <a:lnTo>
                    <a:pt x="43" y="439"/>
                  </a:lnTo>
                  <a:lnTo>
                    <a:pt x="49" y="432"/>
                  </a:lnTo>
                  <a:lnTo>
                    <a:pt x="58" y="425"/>
                  </a:lnTo>
                  <a:lnTo>
                    <a:pt x="68" y="418"/>
                  </a:lnTo>
                  <a:lnTo>
                    <a:pt x="78" y="413"/>
                  </a:lnTo>
                  <a:lnTo>
                    <a:pt x="88" y="407"/>
                  </a:lnTo>
                  <a:lnTo>
                    <a:pt x="98" y="399"/>
                  </a:lnTo>
                  <a:lnTo>
                    <a:pt x="106" y="391"/>
                  </a:lnTo>
                  <a:lnTo>
                    <a:pt x="113" y="380"/>
                  </a:lnTo>
                  <a:lnTo>
                    <a:pt x="112" y="370"/>
                  </a:lnTo>
                  <a:lnTo>
                    <a:pt x="109" y="360"/>
                  </a:lnTo>
                  <a:lnTo>
                    <a:pt x="105" y="352"/>
                  </a:lnTo>
                  <a:lnTo>
                    <a:pt x="100" y="344"/>
                  </a:lnTo>
                  <a:lnTo>
                    <a:pt x="93" y="337"/>
                  </a:lnTo>
                  <a:lnTo>
                    <a:pt x="87" y="330"/>
                  </a:lnTo>
                  <a:lnTo>
                    <a:pt x="79" y="324"/>
                  </a:lnTo>
                  <a:lnTo>
                    <a:pt x="71" y="318"/>
                  </a:lnTo>
                  <a:lnTo>
                    <a:pt x="62" y="313"/>
                  </a:lnTo>
                  <a:lnTo>
                    <a:pt x="53" y="308"/>
                  </a:lnTo>
                  <a:lnTo>
                    <a:pt x="44" y="302"/>
                  </a:lnTo>
                  <a:lnTo>
                    <a:pt x="35" y="297"/>
                  </a:lnTo>
                  <a:lnTo>
                    <a:pt x="25" y="291"/>
                  </a:lnTo>
                  <a:lnTo>
                    <a:pt x="17" y="286"/>
                  </a:lnTo>
                  <a:lnTo>
                    <a:pt x="7" y="280"/>
                  </a:lnTo>
                  <a:lnTo>
                    <a:pt x="0" y="273"/>
                  </a:lnTo>
                  <a:lnTo>
                    <a:pt x="0" y="268"/>
                  </a:lnTo>
                  <a:lnTo>
                    <a:pt x="0" y="263"/>
                  </a:lnTo>
                  <a:lnTo>
                    <a:pt x="2" y="258"/>
                  </a:lnTo>
                  <a:lnTo>
                    <a:pt x="4" y="253"/>
                  </a:lnTo>
                  <a:lnTo>
                    <a:pt x="7" y="248"/>
                  </a:lnTo>
                  <a:lnTo>
                    <a:pt x="10" y="244"/>
                  </a:lnTo>
                  <a:lnTo>
                    <a:pt x="13" y="239"/>
                  </a:lnTo>
                  <a:lnTo>
                    <a:pt x="17" y="234"/>
                  </a:lnTo>
                  <a:lnTo>
                    <a:pt x="20" y="230"/>
                  </a:lnTo>
                  <a:lnTo>
                    <a:pt x="24" y="225"/>
                  </a:lnTo>
                  <a:lnTo>
                    <a:pt x="29" y="220"/>
                  </a:lnTo>
                  <a:lnTo>
                    <a:pt x="32" y="216"/>
                  </a:lnTo>
                  <a:lnTo>
                    <a:pt x="37" y="210"/>
                  </a:lnTo>
                  <a:lnTo>
                    <a:pt x="40" y="205"/>
                  </a:lnTo>
                  <a:lnTo>
                    <a:pt x="43" y="201"/>
                  </a:lnTo>
                  <a:lnTo>
                    <a:pt x="46" y="195"/>
                  </a:lnTo>
                  <a:lnTo>
                    <a:pt x="51" y="190"/>
                  </a:lnTo>
                  <a:lnTo>
                    <a:pt x="58" y="186"/>
                  </a:lnTo>
                  <a:lnTo>
                    <a:pt x="65" y="184"/>
                  </a:lnTo>
                  <a:lnTo>
                    <a:pt x="73" y="184"/>
                  </a:lnTo>
                  <a:lnTo>
                    <a:pt x="82" y="186"/>
                  </a:lnTo>
                  <a:lnTo>
                    <a:pt x="91" y="187"/>
                  </a:lnTo>
                  <a:lnTo>
                    <a:pt x="100" y="191"/>
                  </a:lnTo>
                  <a:lnTo>
                    <a:pt x="109" y="195"/>
                  </a:lnTo>
                  <a:lnTo>
                    <a:pt x="114" y="199"/>
                  </a:lnTo>
                  <a:lnTo>
                    <a:pt x="120" y="205"/>
                  </a:lnTo>
                  <a:lnTo>
                    <a:pt x="124" y="210"/>
                  </a:lnTo>
                  <a:lnTo>
                    <a:pt x="130" y="216"/>
                  </a:lnTo>
                  <a:lnTo>
                    <a:pt x="136" y="222"/>
                  </a:lnTo>
                  <a:lnTo>
                    <a:pt x="143" y="228"/>
                  </a:lnTo>
                  <a:lnTo>
                    <a:pt x="150" y="233"/>
                  </a:lnTo>
                  <a:lnTo>
                    <a:pt x="160" y="237"/>
                  </a:lnTo>
                  <a:lnTo>
                    <a:pt x="166" y="236"/>
                  </a:lnTo>
                  <a:lnTo>
                    <a:pt x="173" y="234"/>
                  </a:lnTo>
                  <a:lnTo>
                    <a:pt x="179" y="232"/>
                  </a:lnTo>
                  <a:lnTo>
                    <a:pt x="186" y="230"/>
                  </a:lnTo>
                  <a:lnTo>
                    <a:pt x="193" y="228"/>
                  </a:lnTo>
                  <a:lnTo>
                    <a:pt x="200" y="225"/>
                  </a:lnTo>
                  <a:lnTo>
                    <a:pt x="207" y="223"/>
                  </a:lnTo>
                  <a:lnTo>
                    <a:pt x="215" y="220"/>
                  </a:lnTo>
                  <a:lnTo>
                    <a:pt x="218" y="213"/>
                  </a:lnTo>
                  <a:lnTo>
                    <a:pt x="224" y="205"/>
                  </a:lnTo>
                  <a:lnTo>
                    <a:pt x="230" y="198"/>
                  </a:lnTo>
                  <a:lnTo>
                    <a:pt x="235" y="190"/>
                  </a:lnTo>
                  <a:lnTo>
                    <a:pt x="239" y="182"/>
                  </a:lnTo>
                  <a:lnTo>
                    <a:pt x="242" y="174"/>
                  </a:lnTo>
                  <a:lnTo>
                    <a:pt x="242" y="165"/>
                  </a:lnTo>
                  <a:lnTo>
                    <a:pt x="238" y="156"/>
                  </a:lnTo>
                  <a:lnTo>
                    <a:pt x="235" y="151"/>
                  </a:lnTo>
                  <a:lnTo>
                    <a:pt x="230" y="147"/>
                  </a:lnTo>
                  <a:lnTo>
                    <a:pt x="226" y="143"/>
                  </a:lnTo>
                  <a:lnTo>
                    <a:pt x="220" y="140"/>
                  </a:lnTo>
                  <a:lnTo>
                    <a:pt x="215" y="136"/>
                  </a:lnTo>
                  <a:lnTo>
                    <a:pt x="209" y="134"/>
                  </a:lnTo>
                  <a:lnTo>
                    <a:pt x="203" y="132"/>
                  </a:lnTo>
                  <a:lnTo>
                    <a:pt x="196" y="129"/>
                  </a:lnTo>
                  <a:lnTo>
                    <a:pt x="189" y="127"/>
                  </a:lnTo>
                  <a:lnTo>
                    <a:pt x="183" y="125"/>
                  </a:lnTo>
                  <a:lnTo>
                    <a:pt x="176" y="122"/>
                  </a:lnTo>
                  <a:lnTo>
                    <a:pt x="170" y="121"/>
                  </a:lnTo>
                  <a:lnTo>
                    <a:pt x="164" y="117"/>
                  </a:lnTo>
                  <a:lnTo>
                    <a:pt x="158" y="114"/>
                  </a:lnTo>
                  <a:lnTo>
                    <a:pt x="153" y="111"/>
                  </a:lnTo>
                  <a:lnTo>
                    <a:pt x="148" y="106"/>
                  </a:lnTo>
                  <a:lnTo>
                    <a:pt x="143" y="98"/>
                  </a:lnTo>
                  <a:lnTo>
                    <a:pt x="142" y="90"/>
                  </a:lnTo>
                  <a:lnTo>
                    <a:pt x="142" y="80"/>
                  </a:lnTo>
                  <a:lnTo>
                    <a:pt x="145" y="72"/>
                  </a:lnTo>
                  <a:lnTo>
                    <a:pt x="149" y="64"/>
                  </a:lnTo>
                  <a:lnTo>
                    <a:pt x="156" y="57"/>
                  </a:lnTo>
                  <a:lnTo>
                    <a:pt x="163" y="50"/>
                  </a:lnTo>
                  <a:lnTo>
                    <a:pt x="172" y="46"/>
                  </a:lnTo>
                  <a:lnTo>
                    <a:pt x="177" y="43"/>
                  </a:lnTo>
                  <a:lnTo>
                    <a:pt x="183" y="39"/>
                  </a:lnTo>
                  <a:lnTo>
                    <a:pt x="187" y="36"/>
                  </a:lnTo>
                  <a:lnTo>
                    <a:pt x="193" y="31"/>
                  </a:lnTo>
                  <a:lnTo>
                    <a:pt x="199" y="27"/>
                  </a:lnTo>
                  <a:lnTo>
                    <a:pt x="205" y="23"/>
                  </a:lnTo>
                  <a:lnTo>
                    <a:pt x="211" y="18"/>
                  </a:lnTo>
                  <a:lnTo>
                    <a:pt x="218" y="14"/>
                  </a:lnTo>
                  <a:lnTo>
                    <a:pt x="226" y="18"/>
                  </a:lnTo>
                  <a:lnTo>
                    <a:pt x="235" y="22"/>
                  </a:lnTo>
                  <a:lnTo>
                    <a:pt x="243" y="28"/>
                  </a:lnTo>
                  <a:lnTo>
                    <a:pt x="251" y="34"/>
                  </a:lnTo>
                  <a:lnTo>
                    <a:pt x="259" y="40"/>
                  </a:lnTo>
                  <a:lnTo>
                    <a:pt x="267" y="47"/>
                  </a:lnTo>
                  <a:lnTo>
                    <a:pt x="277" y="54"/>
                  </a:lnTo>
                  <a:lnTo>
                    <a:pt x="286" y="60"/>
                  </a:lnTo>
                  <a:lnTo>
                    <a:pt x="294" y="65"/>
                  </a:lnTo>
                  <a:lnTo>
                    <a:pt x="304" y="69"/>
                  </a:lnTo>
                  <a:lnTo>
                    <a:pt x="314" y="72"/>
                  </a:lnTo>
                  <a:lnTo>
                    <a:pt x="324" y="75"/>
                  </a:lnTo>
                  <a:lnTo>
                    <a:pt x="334" y="74"/>
                  </a:lnTo>
                  <a:lnTo>
                    <a:pt x="344" y="72"/>
                  </a:lnTo>
                  <a:lnTo>
                    <a:pt x="355" y="68"/>
                  </a:lnTo>
                  <a:lnTo>
                    <a:pt x="367" y="60"/>
                  </a:lnTo>
                  <a:lnTo>
                    <a:pt x="373" y="54"/>
                  </a:lnTo>
                  <a:lnTo>
                    <a:pt x="378" y="46"/>
                  </a:lnTo>
                  <a:lnTo>
                    <a:pt x="382" y="36"/>
                  </a:lnTo>
                  <a:lnTo>
                    <a:pt x="387" y="27"/>
                  </a:lnTo>
                  <a:lnTo>
                    <a:pt x="393" y="18"/>
                  </a:lnTo>
                  <a:lnTo>
                    <a:pt x="401" y="10"/>
                  </a:lnTo>
                  <a:lnTo>
                    <a:pt x="411" y="3"/>
                  </a:lnTo>
                  <a:lnTo>
                    <a:pt x="422" y="0"/>
                  </a:lnTo>
                  <a:lnTo>
                    <a:pt x="432" y="3"/>
                  </a:lnTo>
                  <a:lnTo>
                    <a:pt x="442" y="6"/>
                  </a:lnTo>
                  <a:lnTo>
                    <a:pt x="453" y="10"/>
                  </a:lnTo>
                  <a:lnTo>
                    <a:pt x="463" y="15"/>
                  </a:lnTo>
                  <a:lnTo>
                    <a:pt x="472" y="21"/>
                  </a:lnTo>
                  <a:lnTo>
                    <a:pt x="479" y="28"/>
                  </a:lnTo>
                  <a:lnTo>
                    <a:pt x="486" y="36"/>
                  </a:lnTo>
                  <a:lnTo>
                    <a:pt x="492" y="46"/>
                  </a:lnTo>
                  <a:lnTo>
                    <a:pt x="493" y="54"/>
                  </a:lnTo>
                  <a:lnTo>
                    <a:pt x="492" y="61"/>
                  </a:lnTo>
                  <a:lnTo>
                    <a:pt x="489" y="68"/>
                  </a:lnTo>
                  <a:lnTo>
                    <a:pt x="485" y="73"/>
                  </a:lnTo>
                  <a:lnTo>
                    <a:pt x="479" y="79"/>
                  </a:lnTo>
                  <a:lnTo>
                    <a:pt x="473" y="83"/>
                  </a:lnTo>
                  <a:lnTo>
                    <a:pt x="466" y="88"/>
                  </a:lnTo>
                  <a:lnTo>
                    <a:pt x="458" y="93"/>
                  </a:lnTo>
                  <a:lnTo>
                    <a:pt x="451" y="97"/>
                  </a:lnTo>
                  <a:lnTo>
                    <a:pt x="443" y="101"/>
                  </a:lnTo>
                  <a:lnTo>
                    <a:pt x="437" y="107"/>
                  </a:lnTo>
                  <a:lnTo>
                    <a:pt x="431" y="112"/>
                  </a:lnTo>
                  <a:lnTo>
                    <a:pt x="427" y="118"/>
                  </a:lnTo>
                  <a:lnTo>
                    <a:pt x="423" y="125"/>
                  </a:lnTo>
                  <a:lnTo>
                    <a:pt x="422" y="133"/>
                  </a:lnTo>
                  <a:lnTo>
                    <a:pt x="422" y="142"/>
                  </a:lnTo>
                  <a:lnTo>
                    <a:pt x="511" y="227"/>
                  </a:lnTo>
                  <a:lnTo>
                    <a:pt x="429" y="316"/>
                  </a:lnTo>
                  <a:lnTo>
                    <a:pt x="419" y="317"/>
                  </a:lnTo>
                  <a:lnTo>
                    <a:pt x="411" y="315"/>
                  </a:lnTo>
                  <a:lnTo>
                    <a:pt x="402" y="312"/>
                  </a:lnTo>
                  <a:lnTo>
                    <a:pt x="395" y="308"/>
                  </a:lnTo>
                  <a:lnTo>
                    <a:pt x="388" y="302"/>
                  </a:lnTo>
                  <a:lnTo>
                    <a:pt x="382" y="295"/>
                  </a:lnTo>
                  <a:lnTo>
                    <a:pt x="376" y="288"/>
                  </a:lnTo>
                  <a:lnTo>
                    <a:pt x="370" y="281"/>
                  </a:lnTo>
                  <a:lnTo>
                    <a:pt x="364" y="273"/>
                  </a:lnTo>
                  <a:lnTo>
                    <a:pt x="358" y="266"/>
                  </a:lnTo>
                  <a:lnTo>
                    <a:pt x="351" y="260"/>
                  </a:lnTo>
                  <a:lnTo>
                    <a:pt x="344" y="255"/>
                  </a:lnTo>
                  <a:lnTo>
                    <a:pt x="336" y="250"/>
                  </a:lnTo>
                  <a:lnTo>
                    <a:pt x="327" y="248"/>
                  </a:lnTo>
                  <a:lnTo>
                    <a:pt x="317" y="247"/>
                  </a:lnTo>
                  <a:lnTo>
                    <a:pt x="305" y="248"/>
                  </a:lnTo>
                  <a:lnTo>
                    <a:pt x="299" y="252"/>
                  </a:lnTo>
                  <a:lnTo>
                    <a:pt x="293" y="255"/>
                  </a:lnTo>
                  <a:lnTo>
                    <a:pt x="287" y="260"/>
                  </a:lnTo>
                  <a:lnTo>
                    <a:pt x="281" y="265"/>
                  </a:lnTo>
                  <a:lnTo>
                    <a:pt x="275" y="270"/>
                  </a:lnTo>
                  <a:lnTo>
                    <a:pt x="270" y="275"/>
                  </a:lnTo>
                  <a:lnTo>
                    <a:pt x="265" y="281"/>
                  </a:lnTo>
                  <a:lnTo>
                    <a:pt x="260" y="288"/>
                  </a:lnTo>
                  <a:lnTo>
                    <a:pt x="255" y="294"/>
                  </a:lnTo>
                  <a:lnTo>
                    <a:pt x="251" y="300"/>
                  </a:lnTo>
                  <a:lnTo>
                    <a:pt x="247" y="308"/>
                  </a:lnTo>
                  <a:lnTo>
                    <a:pt x="244" y="315"/>
                  </a:lnTo>
                  <a:lnTo>
                    <a:pt x="242" y="323"/>
                  </a:lnTo>
                  <a:lnTo>
                    <a:pt x="239" y="331"/>
                  </a:lnTo>
                  <a:lnTo>
                    <a:pt x="238" y="339"/>
                  </a:lnTo>
                  <a:lnTo>
                    <a:pt x="238" y="348"/>
                  </a:lnTo>
                  <a:lnTo>
                    <a:pt x="241" y="353"/>
                  </a:lnTo>
                  <a:lnTo>
                    <a:pt x="244" y="356"/>
                  </a:lnTo>
                  <a:lnTo>
                    <a:pt x="248" y="360"/>
                  </a:lnTo>
                  <a:lnTo>
                    <a:pt x="252" y="362"/>
                  </a:lnTo>
                  <a:lnTo>
                    <a:pt x="257" y="364"/>
                  </a:lnTo>
                  <a:lnTo>
                    <a:pt x="262" y="366"/>
                  </a:lnTo>
                  <a:lnTo>
                    <a:pt x="267" y="367"/>
                  </a:lnTo>
                  <a:lnTo>
                    <a:pt x="274" y="368"/>
                  </a:lnTo>
                  <a:lnTo>
                    <a:pt x="279" y="368"/>
                  </a:lnTo>
                  <a:lnTo>
                    <a:pt x="285" y="369"/>
                  </a:lnTo>
                  <a:lnTo>
                    <a:pt x="292" y="370"/>
                  </a:lnTo>
                  <a:lnTo>
                    <a:pt x="298" y="370"/>
                  </a:lnTo>
                  <a:lnTo>
                    <a:pt x="304" y="370"/>
                  </a:lnTo>
                  <a:lnTo>
                    <a:pt x="309" y="371"/>
                  </a:lnTo>
                  <a:lnTo>
                    <a:pt x="315" y="371"/>
                  </a:lnTo>
                  <a:lnTo>
                    <a:pt x="320" y="373"/>
                  </a:lnTo>
                  <a:lnTo>
                    <a:pt x="330" y="376"/>
                  </a:lnTo>
                  <a:lnTo>
                    <a:pt x="337" y="382"/>
                  </a:lnTo>
                  <a:lnTo>
                    <a:pt x="344" y="389"/>
                  </a:lnTo>
                  <a:lnTo>
                    <a:pt x="349" y="398"/>
                  </a:lnTo>
                  <a:lnTo>
                    <a:pt x="353" y="407"/>
                  </a:lnTo>
                  <a:lnTo>
                    <a:pt x="355" y="417"/>
                  </a:lnTo>
                  <a:lnTo>
                    <a:pt x="356" y="427"/>
                  </a:lnTo>
                  <a:lnTo>
                    <a:pt x="355" y="436"/>
                  </a:lnTo>
                  <a:lnTo>
                    <a:pt x="352" y="443"/>
                  </a:lnTo>
                  <a:lnTo>
                    <a:pt x="348" y="448"/>
                  </a:lnTo>
                  <a:lnTo>
                    <a:pt x="343" y="453"/>
                  </a:lnTo>
                  <a:lnTo>
                    <a:pt x="339" y="458"/>
                  </a:lnTo>
                  <a:lnTo>
                    <a:pt x="334" y="462"/>
                  </a:lnTo>
                  <a:lnTo>
                    <a:pt x="330" y="468"/>
                  </a:lnTo>
                  <a:lnTo>
                    <a:pt x="324" y="473"/>
                  </a:lnTo>
                  <a:lnTo>
                    <a:pt x="320" y="479"/>
                  </a:lnTo>
                  <a:lnTo>
                    <a:pt x="311" y="479"/>
                  </a:lnTo>
                  <a:lnTo>
                    <a:pt x="304" y="477"/>
                  </a:lnTo>
                  <a:lnTo>
                    <a:pt x="295" y="474"/>
                  </a:lnTo>
                  <a:lnTo>
                    <a:pt x="286" y="470"/>
                  </a:lnTo>
                  <a:lnTo>
                    <a:pt x="278" y="465"/>
                  </a:lnTo>
                  <a:lnTo>
                    <a:pt x="268" y="461"/>
                  </a:lnTo>
                  <a:lnTo>
                    <a:pt x="259" y="455"/>
                  </a:lnTo>
                  <a:lnTo>
                    <a:pt x="250" y="450"/>
                  </a:lnTo>
                  <a:lnTo>
                    <a:pt x="241" y="445"/>
                  </a:lnTo>
                  <a:lnTo>
                    <a:pt x="231" y="441"/>
                  </a:lnTo>
                  <a:lnTo>
                    <a:pt x="222" y="437"/>
                  </a:lnTo>
                  <a:lnTo>
                    <a:pt x="211" y="435"/>
                  </a:lnTo>
                  <a:lnTo>
                    <a:pt x="202" y="432"/>
                  </a:lnTo>
                  <a:lnTo>
                    <a:pt x="193" y="432"/>
                  </a:lnTo>
                  <a:lnTo>
                    <a:pt x="182" y="433"/>
                  </a:lnTo>
                  <a:lnTo>
                    <a:pt x="172" y="436"/>
                  </a:lnTo>
                  <a:lnTo>
                    <a:pt x="98" y="508"/>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39" name="Freeform 15"/>
            <p:cNvSpPr>
              <a:spLocks/>
            </p:cNvSpPr>
            <p:nvPr/>
          </p:nvSpPr>
          <p:spPr bwMode="grayWhite">
            <a:xfrm>
              <a:off x="705" y="3827"/>
              <a:ext cx="513" cy="493"/>
            </a:xfrm>
            <a:custGeom>
              <a:avLst/>
              <a:gdLst>
                <a:gd name="T0" fmla="*/ 111 w 513"/>
                <a:gd name="T1" fmla="*/ 481 h 493"/>
                <a:gd name="T2" fmla="*/ 85 w 513"/>
                <a:gd name="T3" fmla="*/ 463 h 493"/>
                <a:gd name="T4" fmla="*/ 64 w 513"/>
                <a:gd name="T5" fmla="*/ 433 h 493"/>
                <a:gd name="T6" fmla="*/ 0 w 513"/>
                <a:gd name="T7" fmla="*/ 275 h 493"/>
                <a:gd name="T8" fmla="*/ 3 w 513"/>
                <a:gd name="T9" fmla="*/ 259 h 493"/>
                <a:gd name="T10" fmla="*/ 10 w 513"/>
                <a:gd name="T11" fmla="*/ 240 h 493"/>
                <a:gd name="T12" fmla="*/ 21 w 513"/>
                <a:gd name="T13" fmla="*/ 222 h 493"/>
                <a:gd name="T14" fmla="*/ 35 w 513"/>
                <a:gd name="T15" fmla="*/ 205 h 493"/>
                <a:gd name="T16" fmla="*/ 49 w 513"/>
                <a:gd name="T17" fmla="*/ 193 h 493"/>
                <a:gd name="T18" fmla="*/ 81 w 513"/>
                <a:gd name="T19" fmla="*/ 193 h 493"/>
                <a:gd name="T20" fmla="*/ 112 w 513"/>
                <a:gd name="T21" fmla="*/ 205 h 493"/>
                <a:gd name="T22" fmla="*/ 142 w 513"/>
                <a:gd name="T23" fmla="*/ 220 h 493"/>
                <a:gd name="T24" fmla="*/ 169 w 513"/>
                <a:gd name="T25" fmla="*/ 226 h 493"/>
                <a:gd name="T26" fmla="*/ 194 w 513"/>
                <a:gd name="T27" fmla="*/ 211 h 493"/>
                <a:gd name="T28" fmla="*/ 212 w 513"/>
                <a:gd name="T29" fmla="*/ 183 h 493"/>
                <a:gd name="T30" fmla="*/ 222 w 513"/>
                <a:gd name="T31" fmla="*/ 156 h 493"/>
                <a:gd name="T32" fmla="*/ 213 w 513"/>
                <a:gd name="T33" fmla="*/ 128 h 493"/>
                <a:gd name="T34" fmla="*/ 198 w 513"/>
                <a:gd name="T35" fmla="*/ 115 h 493"/>
                <a:gd name="T36" fmla="*/ 178 w 513"/>
                <a:gd name="T37" fmla="*/ 105 h 493"/>
                <a:gd name="T38" fmla="*/ 158 w 513"/>
                <a:gd name="T39" fmla="*/ 95 h 493"/>
                <a:gd name="T40" fmla="*/ 142 w 513"/>
                <a:gd name="T41" fmla="*/ 81 h 493"/>
                <a:gd name="T42" fmla="*/ 137 w 513"/>
                <a:gd name="T43" fmla="*/ 60 h 493"/>
                <a:gd name="T44" fmla="*/ 146 w 513"/>
                <a:gd name="T45" fmla="*/ 38 h 493"/>
                <a:gd name="T46" fmla="*/ 160 w 513"/>
                <a:gd name="T47" fmla="*/ 20 h 493"/>
                <a:gd name="T48" fmla="*/ 176 w 513"/>
                <a:gd name="T49" fmla="*/ 0 h 493"/>
                <a:gd name="T50" fmla="*/ 198 w 513"/>
                <a:gd name="T51" fmla="*/ 15 h 493"/>
                <a:gd name="T52" fmla="*/ 224 w 513"/>
                <a:gd name="T53" fmla="*/ 26 h 493"/>
                <a:gd name="T54" fmla="*/ 251 w 513"/>
                <a:gd name="T55" fmla="*/ 34 h 493"/>
                <a:gd name="T56" fmla="*/ 279 w 513"/>
                <a:gd name="T57" fmla="*/ 38 h 493"/>
                <a:gd name="T58" fmla="*/ 307 w 513"/>
                <a:gd name="T59" fmla="*/ 37 h 493"/>
                <a:gd name="T60" fmla="*/ 285 w 513"/>
                <a:gd name="T61" fmla="*/ 123 h 493"/>
                <a:gd name="T62" fmla="*/ 295 w 513"/>
                <a:gd name="T63" fmla="*/ 131 h 493"/>
                <a:gd name="T64" fmla="*/ 308 w 513"/>
                <a:gd name="T65" fmla="*/ 140 h 493"/>
                <a:gd name="T66" fmla="*/ 337 w 513"/>
                <a:gd name="T67" fmla="*/ 134 h 493"/>
                <a:gd name="T68" fmla="*/ 357 w 513"/>
                <a:gd name="T69" fmla="*/ 101 h 493"/>
                <a:gd name="T70" fmla="*/ 382 w 513"/>
                <a:gd name="T71" fmla="*/ 69 h 493"/>
                <a:gd name="T72" fmla="*/ 395 w 513"/>
                <a:gd name="T73" fmla="*/ 94 h 493"/>
                <a:gd name="T74" fmla="*/ 416 w 513"/>
                <a:gd name="T75" fmla="*/ 117 h 493"/>
                <a:gd name="T76" fmla="*/ 441 w 513"/>
                <a:gd name="T77" fmla="*/ 137 h 493"/>
                <a:gd name="T78" fmla="*/ 469 w 513"/>
                <a:gd name="T79" fmla="*/ 154 h 493"/>
                <a:gd name="T80" fmla="*/ 501 w 513"/>
                <a:gd name="T81" fmla="*/ 170 h 493"/>
                <a:gd name="T82" fmla="*/ 431 w 513"/>
                <a:gd name="T83" fmla="*/ 287 h 493"/>
                <a:gd name="T84" fmla="*/ 316 w 513"/>
                <a:gd name="T85" fmla="*/ 222 h 493"/>
                <a:gd name="T86" fmla="*/ 299 w 513"/>
                <a:gd name="T87" fmla="*/ 240 h 493"/>
                <a:gd name="T88" fmla="*/ 283 w 513"/>
                <a:gd name="T89" fmla="*/ 261 h 493"/>
                <a:gd name="T90" fmla="*/ 271 w 513"/>
                <a:gd name="T91" fmla="*/ 284 h 493"/>
                <a:gd name="T92" fmla="*/ 262 w 513"/>
                <a:gd name="T93" fmla="*/ 308 h 493"/>
                <a:gd name="T94" fmla="*/ 265 w 513"/>
                <a:gd name="T95" fmla="*/ 334 h 493"/>
                <a:gd name="T96" fmla="*/ 290 w 513"/>
                <a:gd name="T97" fmla="*/ 351 h 493"/>
                <a:gd name="T98" fmla="*/ 325 w 513"/>
                <a:gd name="T99" fmla="*/ 356 h 493"/>
                <a:gd name="T100" fmla="*/ 360 w 513"/>
                <a:gd name="T101" fmla="*/ 359 h 493"/>
                <a:gd name="T102" fmla="*/ 388 w 513"/>
                <a:gd name="T103" fmla="*/ 370 h 493"/>
                <a:gd name="T104" fmla="*/ 400 w 513"/>
                <a:gd name="T105" fmla="*/ 401 h 493"/>
                <a:gd name="T106" fmla="*/ 202 w 513"/>
                <a:gd name="T107" fmla="*/ 404 h 493"/>
                <a:gd name="T108" fmla="*/ 162 w 513"/>
                <a:gd name="T109" fmla="*/ 479 h 493"/>
                <a:gd name="T110" fmla="*/ 150 w 513"/>
                <a:gd name="T111" fmla="*/ 484 h 493"/>
                <a:gd name="T112" fmla="*/ 138 w 513"/>
                <a:gd name="T113" fmla="*/ 49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3" h="493">
                  <a:moveTo>
                    <a:pt x="130" y="492"/>
                  </a:moveTo>
                  <a:lnTo>
                    <a:pt x="120" y="486"/>
                  </a:lnTo>
                  <a:lnTo>
                    <a:pt x="111" y="481"/>
                  </a:lnTo>
                  <a:lnTo>
                    <a:pt x="101" y="475"/>
                  </a:lnTo>
                  <a:lnTo>
                    <a:pt x="93" y="469"/>
                  </a:lnTo>
                  <a:lnTo>
                    <a:pt x="85" y="463"/>
                  </a:lnTo>
                  <a:lnTo>
                    <a:pt x="78" y="454"/>
                  </a:lnTo>
                  <a:lnTo>
                    <a:pt x="71" y="444"/>
                  </a:lnTo>
                  <a:lnTo>
                    <a:pt x="64" y="433"/>
                  </a:lnTo>
                  <a:lnTo>
                    <a:pt x="111" y="353"/>
                  </a:lnTo>
                  <a:lnTo>
                    <a:pt x="0" y="280"/>
                  </a:lnTo>
                  <a:lnTo>
                    <a:pt x="0" y="275"/>
                  </a:lnTo>
                  <a:lnTo>
                    <a:pt x="0" y="270"/>
                  </a:lnTo>
                  <a:lnTo>
                    <a:pt x="1" y="264"/>
                  </a:lnTo>
                  <a:lnTo>
                    <a:pt x="3" y="259"/>
                  </a:lnTo>
                  <a:lnTo>
                    <a:pt x="5" y="252"/>
                  </a:lnTo>
                  <a:lnTo>
                    <a:pt x="7" y="246"/>
                  </a:lnTo>
                  <a:lnTo>
                    <a:pt x="10" y="240"/>
                  </a:lnTo>
                  <a:lnTo>
                    <a:pt x="13" y="234"/>
                  </a:lnTo>
                  <a:lnTo>
                    <a:pt x="17" y="227"/>
                  </a:lnTo>
                  <a:lnTo>
                    <a:pt x="21" y="222"/>
                  </a:lnTo>
                  <a:lnTo>
                    <a:pt x="26" y="216"/>
                  </a:lnTo>
                  <a:lnTo>
                    <a:pt x="30" y="211"/>
                  </a:lnTo>
                  <a:lnTo>
                    <a:pt x="35" y="205"/>
                  </a:lnTo>
                  <a:lnTo>
                    <a:pt x="40" y="201"/>
                  </a:lnTo>
                  <a:lnTo>
                    <a:pt x="44" y="196"/>
                  </a:lnTo>
                  <a:lnTo>
                    <a:pt x="49" y="193"/>
                  </a:lnTo>
                  <a:lnTo>
                    <a:pt x="60" y="191"/>
                  </a:lnTo>
                  <a:lnTo>
                    <a:pt x="70" y="191"/>
                  </a:lnTo>
                  <a:lnTo>
                    <a:pt x="81" y="193"/>
                  </a:lnTo>
                  <a:lnTo>
                    <a:pt x="92" y="196"/>
                  </a:lnTo>
                  <a:lnTo>
                    <a:pt x="102" y="201"/>
                  </a:lnTo>
                  <a:lnTo>
                    <a:pt x="112" y="205"/>
                  </a:lnTo>
                  <a:lnTo>
                    <a:pt x="122" y="211"/>
                  </a:lnTo>
                  <a:lnTo>
                    <a:pt x="132" y="216"/>
                  </a:lnTo>
                  <a:lnTo>
                    <a:pt x="142" y="220"/>
                  </a:lnTo>
                  <a:lnTo>
                    <a:pt x="150" y="223"/>
                  </a:lnTo>
                  <a:lnTo>
                    <a:pt x="160" y="226"/>
                  </a:lnTo>
                  <a:lnTo>
                    <a:pt x="169" y="226"/>
                  </a:lnTo>
                  <a:lnTo>
                    <a:pt x="178" y="223"/>
                  </a:lnTo>
                  <a:lnTo>
                    <a:pt x="186" y="219"/>
                  </a:lnTo>
                  <a:lnTo>
                    <a:pt x="194" y="211"/>
                  </a:lnTo>
                  <a:lnTo>
                    <a:pt x="202" y="200"/>
                  </a:lnTo>
                  <a:lnTo>
                    <a:pt x="207" y="192"/>
                  </a:lnTo>
                  <a:lnTo>
                    <a:pt x="212" y="183"/>
                  </a:lnTo>
                  <a:lnTo>
                    <a:pt x="216" y="174"/>
                  </a:lnTo>
                  <a:lnTo>
                    <a:pt x="219" y="165"/>
                  </a:lnTo>
                  <a:lnTo>
                    <a:pt x="222" y="156"/>
                  </a:lnTo>
                  <a:lnTo>
                    <a:pt x="222" y="146"/>
                  </a:lnTo>
                  <a:lnTo>
                    <a:pt x="219" y="138"/>
                  </a:lnTo>
                  <a:lnTo>
                    <a:pt x="213" y="128"/>
                  </a:lnTo>
                  <a:lnTo>
                    <a:pt x="210" y="123"/>
                  </a:lnTo>
                  <a:lnTo>
                    <a:pt x="204" y="119"/>
                  </a:lnTo>
                  <a:lnTo>
                    <a:pt x="198" y="115"/>
                  </a:lnTo>
                  <a:lnTo>
                    <a:pt x="192" y="112"/>
                  </a:lnTo>
                  <a:lnTo>
                    <a:pt x="186" y="109"/>
                  </a:lnTo>
                  <a:lnTo>
                    <a:pt x="178" y="105"/>
                  </a:lnTo>
                  <a:lnTo>
                    <a:pt x="171" y="102"/>
                  </a:lnTo>
                  <a:lnTo>
                    <a:pt x="165" y="98"/>
                  </a:lnTo>
                  <a:lnTo>
                    <a:pt x="158" y="95"/>
                  </a:lnTo>
                  <a:lnTo>
                    <a:pt x="152" y="91"/>
                  </a:lnTo>
                  <a:lnTo>
                    <a:pt x="146" y="86"/>
                  </a:lnTo>
                  <a:lnTo>
                    <a:pt x="142" y="81"/>
                  </a:lnTo>
                  <a:lnTo>
                    <a:pt x="139" y="74"/>
                  </a:lnTo>
                  <a:lnTo>
                    <a:pt x="137" y="68"/>
                  </a:lnTo>
                  <a:lnTo>
                    <a:pt x="137" y="60"/>
                  </a:lnTo>
                  <a:lnTo>
                    <a:pt x="138" y="51"/>
                  </a:lnTo>
                  <a:lnTo>
                    <a:pt x="142" y="44"/>
                  </a:lnTo>
                  <a:lnTo>
                    <a:pt x="146" y="38"/>
                  </a:lnTo>
                  <a:lnTo>
                    <a:pt x="150" y="32"/>
                  </a:lnTo>
                  <a:lnTo>
                    <a:pt x="155" y="26"/>
                  </a:lnTo>
                  <a:lnTo>
                    <a:pt x="160" y="20"/>
                  </a:lnTo>
                  <a:lnTo>
                    <a:pt x="165" y="14"/>
                  </a:lnTo>
                  <a:lnTo>
                    <a:pt x="170" y="8"/>
                  </a:lnTo>
                  <a:lnTo>
                    <a:pt x="176" y="0"/>
                  </a:lnTo>
                  <a:lnTo>
                    <a:pt x="183" y="5"/>
                  </a:lnTo>
                  <a:lnTo>
                    <a:pt x="191" y="10"/>
                  </a:lnTo>
                  <a:lnTo>
                    <a:pt x="198" y="15"/>
                  </a:lnTo>
                  <a:lnTo>
                    <a:pt x="207" y="19"/>
                  </a:lnTo>
                  <a:lnTo>
                    <a:pt x="215" y="23"/>
                  </a:lnTo>
                  <a:lnTo>
                    <a:pt x="224" y="26"/>
                  </a:lnTo>
                  <a:lnTo>
                    <a:pt x="233" y="29"/>
                  </a:lnTo>
                  <a:lnTo>
                    <a:pt x="242" y="32"/>
                  </a:lnTo>
                  <a:lnTo>
                    <a:pt x="251" y="34"/>
                  </a:lnTo>
                  <a:lnTo>
                    <a:pt x="261" y="36"/>
                  </a:lnTo>
                  <a:lnTo>
                    <a:pt x="270" y="37"/>
                  </a:lnTo>
                  <a:lnTo>
                    <a:pt x="279" y="38"/>
                  </a:lnTo>
                  <a:lnTo>
                    <a:pt x="288" y="38"/>
                  </a:lnTo>
                  <a:lnTo>
                    <a:pt x="298" y="38"/>
                  </a:lnTo>
                  <a:lnTo>
                    <a:pt x="307" y="37"/>
                  </a:lnTo>
                  <a:lnTo>
                    <a:pt x="316" y="36"/>
                  </a:lnTo>
                  <a:lnTo>
                    <a:pt x="282" y="120"/>
                  </a:lnTo>
                  <a:lnTo>
                    <a:pt x="285" y="123"/>
                  </a:lnTo>
                  <a:lnTo>
                    <a:pt x="288" y="126"/>
                  </a:lnTo>
                  <a:lnTo>
                    <a:pt x="291" y="129"/>
                  </a:lnTo>
                  <a:lnTo>
                    <a:pt x="295" y="131"/>
                  </a:lnTo>
                  <a:lnTo>
                    <a:pt x="298" y="134"/>
                  </a:lnTo>
                  <a:lnTo>
                    <a:pt x="303" y="137"/>
                  </a:lnTo>
                  <a:lnTo>
                    <a:pt x="308" y="140"/>
                  </a:lnTo>
                  <a:lnTo>
                    <a:pt x="313" y="142"/>
                  </a:lnTo>
                  <a:lnTo>
                    <a:pt x="327" y="140"/>
                  </a:lnTo>
                  <a:lnTo>
                    <a:pt x="337" y="134"/>
                  </a:lnTo>
                  <a:lnTo>
                    <a:pt x="345" y="125"/>
                  </a:lnTo>
                  <a:lnTo>
                    <a:pt x="352" y="113"/>
                  </a:lnTo>
                  <a:lnTo>
                    <a:pt x="357" y="101"/>
                  </a:lnTo>
                  <a:lnTo>
                    <a:pt x="363" y="89"/>
                  </a:lnTo>
                  <a:lnTo>
                    <a:pt x="372" y="78"/>
                  </a:lnTo>
                  <a:lnTo>
                    <a:pt x="382" y="69"/>
                  </a:lnTo>
                  <a:lnTo>
                    <a:pt x="385" y="77"/>
                  </a:lnTo>
                  <a:lnTo>
                    <a:pt x="390" y="86"/>
                  </a:lnTo>
                  <a:lnTo>
                    <a:pt x="395" y="94"/>
                  </a:lnTo>
                  <a:lnTo>
                    <a:pt x="402" y="101"/>
                  </a:lnTo>
                  <a:lnTo>
                    <a:pt x="409" y="109"/>
                  </a:lnTo>
                  <a:lnTo>
                    <a:pt x="416" y="117"/>
                  </a:lnTo>
                  <a:lnTo>
                    <a:pt x="424" y="123"/>
                  </a:lnTo>
                  <a:lnTo>
                    <a:pt x="432" y="130"/>
                  </a:lnTo>
                  <a:lnTo>
                    <a:pt x="441" y="137"/>
                  </a:lnTo>
                  <a:lnTo>
                    <a:pt x="450" y="143"/>
                  </a:lnTo>
                  <a:lnTo>
                    <a:pt x="459" y="149"/>
                  </a:lnTo>
                  <a:lnTo>
                    <a:pt x="469" y="154"/>
                  </a:lnTo>
                  <a:lnTo>
                    <a:pt x="480" y="159"/>
                  </a:lnTo>
                  <a:lnTo>
                    <a:pt x="490" y="165"/>
                  </a:lnTo>
                  <a:lnTo>
                    <a:pt x="501" y="170"/>
                  </a:lnTo>
                  <a:lnTo>
                    <a:pt x="512" y="174"/>
                  </a:lnTo>
                  <a:lnTo>
                    <a:pt x="447" y="287"/>
                  </a:lnTo>
                  <a:lnTo>
                    <a:pt x="431" y="287"/>
                  </a:lnTo>
                  <a:lnTo>
                    <a:pt x="328" y="211"/>
                  </a:lnTo>
                  <a:lnTo>
                    <a:pt x="322" y="216"/>
                  </a:lnTo>
                  <a:lnTo>
                    <a:pt x="316" y="222"/>
                  </a:lnTo>
                  <a:lnTo>
                    <a:pt x="311" y="227"/>
                  </a:lnTo>
                  <a:lnTo>
                    <a:pt x="305" y="234"/>
                  </a:lnTo>
                  <a:lnTo>
                    <a:pt x="299" y="240"/>
                  </a:lnTo>
                  <a:lnTo>
                    <a:pt x="293" y="247"/>
                  </a:lnTo>
                  <a:lnTo>
                    <a:pt x="288" y="253"/>
                  </a:lnTo>
                  <a:lnTo>
                    <a:pt x="283" y="261"/>
                  </a:lnTo>
                  <a:lnTo>
                    <a:pt x="279" y="268"/>
                  </a:lnTo>
                  <a:lnTo>
                    <a:pt x="275" y="276"/>
                  </a:lnTo>
                  <a:lnTo>
                    <a:pt x="271" y="284"/>
                  </a:lnTo>
                  <a:lnTo>
                    <a:pt x="267" y="292"/>
                  </a:lnTo>
                  <a:lnTo>
                    <a:pt x="265" y="300"/>
                  </a:lnTo>
                  <a:lnTo>
                    <a:pt x="262" y="308"/>
                  </a:lnTo>
                  <a:lnTo>
                    <a:pt x="261" y="316"/>
                  </a:lnTo>
                  <a:lnTo>
                    <a:pt x="259" y="324"/>
                  </a:lnTo>
                  <a:lnTo>
                    <a:pt x="265" y="334"/>
                  </a:lnTo>
                  <a:lnTo>
                    <a:pt x="272" y="342"/>
                  </a:lnTo>
                  <a:lnTo>
                    <a:pt x="281" y="347"/>
                  </a:lnTo>
                  <a:lnTo>
                    <a:pt x="290" y="351"/>
                  </a:lnTo>
                  <a:lnTo>
                    <a:pt x="302" y="353"/>
                  </a:lnTo>
                  <a:lnTo>
                    <a:pt x="313" y="355"/>
                  </a:lnTo>
                  <a:lnTo>
                    <a:pt x="325" y="356"/>
                  </a:lnTo>
                  <a:lnTo>
                    <a:pt x="337" y="357"/>
                  </a:lnTo>
                  <a:lnTo>
                    <a:pt x="348" y="357"/>
                  </a:lnTo>
                  <a:lnTo>
                    <a:pt x="360" y="359"/>
                  </a:lnTo>
                  <a:lnTo>
                    <a:pt x="370" y="361"/>
                  </a:lnTo>
                  <a:lnTo>
                    <a:pt x="380" y="365"/>
                  </a:lnTo>
                  <a:lnTo>
                    <a:pt x="388" y="370"/>
                  </a:lnTo>
                  <a:lnTo>
                    <a:pt x="394" y="378"/>
                  </a:lnTo>
                  <a:lnTo>
                    <a:pt x="399" y="387"/>
                  </a:lnTo>
                  <a:lnTo>
                    <a:pt x="400" y="401"/>
                  </a:lnTo>
                  <a:lnTo>
                    <a:pt x="347" y="480"/>
                  </a:lnTo>
                  <a:lnTo>
                    <a:pt x="225" y="398"/>
                  </a:lnTo>
                  <a:lnTo>
                    <a:pt x="202" y="404"/>
                  </a:lnTo>
                  <a:lnTo>
                    <a:pt x="168" y="477"/>
                  </a:lnTo>
                  <a:lnTo>
                    <a:pt x="165" y="478"/>
                  </a:lnTo>
                  <a:lnTo>
                    <a:pt x="162" y="479"/>
                  </a:lnTo>
                  <a:lnTo>
                    <a:pt x="158" y="481"/>
                  </a:lnTo>
                  <a:lnTo>
                    <a:pt x="154" y="483"/>
                  </a:lnTo>
                  <a:lnTo>
                    <a:pt x="150" y="484"/>
                  </a:lnTo>
                  <a:lnTo>
                    <a:pt x="146" y="487"/>
                  </a:lnTo>
                  <a:lnTo>
                    <a:pt x="142" y="489"/>
                  </a:lnTo>
                  <a:lnTo>
                    <a:pt x="138" y="492"/>
                  </a:lnTo>
                  <a:lnTo>
                    <a:pt x="130" y="492"/>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40" name="Freeform 16"/>
            <p:cNvSpPr>
              <a:spLocks/>
            </p:cNvSpPr>
            <p:nvPr/>
          </p:nvSpPr>
          <p:spPr bwMode="grayWhite">
            <a:xfrm>
              <a:off x="-3" y="3739"/>
              <a:ext cx="337" cy="355"/>
            </a:xfrm>
            <a:custGeom>
              <a:avLst/>
              <a:gdLst>
                <a:gd name="T0" fmla="*/ 315 w 337"/>
                <a:gd name="T1" fmla="*/ 160 h 355"/>
                <a:gd name="T2" fmla="*/ 280 w 337"/>
                <a:gd name="T3" fmla="*/ 168 h 355"/>
                <a:gd name="T4" fmla="*/ 247 w 337"/>
                <a:gd name="T5" fmla="*/ 179 h 355"/>
                <a:gd name="T6" fmla="*/ 232 w 337"/>
                <a:gd name="T7" fmla="*/ 209 h 355"/>
                <a:gd name="T8" fmla="*/ 240 w 337"/>
                <a:gd name="T9" fmla="*/ 243 h 355"/>
                <a:gd name="T10" fmla="*/ 243 w 337"/>
                <a:gd name="T11" fmla="*/ 275 h 355"/>
                <a:gd name="T12" fmla="*/ 227 w 337"/>
                <a:gd name="T13" fmla="*/ 291 h 355"/>
                <a:gd name="T14" fmla="*/ 202 w 337"/>
                <a:gd name="T15" fmla="*/ 300 h 355"/>
                <a:gd name="T16" fmla="*/ 175 w 337"/>
                <a:gd name="T17" fmla="*/ 303 h 355"/>
                <a:gd name="T18" fmla="*/ 149 w 337"/>
                <a:gd name="T19" fmla="*/ 303 h 355"/>
                <a:gd name="T20" fmla="*/ 142 w 337"/>
                <a:gd name="T21" fmla="*/ 276 h 355"/>
                <a:gd name="T22" fmla="*/ 149 w 337"/>
                <a:gd name="T23" fmla="*/ 243 h 355"/>
                <a:gd name="T24" fmla="*/ 139 w 337"/>
                <a:gd name="T25" fmla="*/ 220 h 355"/>
                <a:gd name="T26" fmla="*/ 121 w 337"/>
                <a:gd name="T27" fmla="*/ 210 h 355"/>
                <a:gd name="T28" fmla="*/ 99 w 337"/>
                <a:gd name="T29" fmla="*/ 206 h 355"/>
                <a:gd name="T30" fmla="*/ 75 w 337"/>
                <a:gd name="T31" fmla="*/ 207 h 355"/>
                <a:gd name="T32" fmla="*/ 51 w 337"/>
                <a:gd name="T33" fmla="*/ 216 h 355"/>
                <a:gd name="T34" fmla="*/ 34 w 337"/>
                <a:gd name="T35" fmla="*/ 234 h 355"/>
                <a:gd name="T36" fmla="*/ 32 w 337"/>
                <a:gd name="T37" fmla="*/ 260 h 355"/>
                <a:gd name="T38" fmla="*/ 43 w 337"/>
                <a:gd name="T39" fmla="*/ 284 h 355"/>
                <a:gd name="T40" fmla="*/ 50 w 337"/>
                <a:gd name="T41" fmla="*/ 309 h 355"/>
                <a:gd name="T42" fmla="*/ 41 w 337"/>
                <a:gd name="T43" fmla="*/ 333 h 355"/>
                <a:gd name="T44" fmla="*/ 25 w 337"/>
                <a:gd name="T45" fmla="*/ 345 h 355"/>
                <a:gd name="T46" fmla="*/ 7 w 337"/>
                <a:gd name="T47" fmla="*/ 353 h 355"/>
                <a:gd name="T48" fmla="*/ 14 w 337"/>
                <a:gd name="T49" fmla="*/ 34 h 355"/>
                <a:gd name="T50" fmla="*/ 16 w 337"/>
                <a:gd name="T51" fmla="*/ 51 h 355"/>
                <a:gd name="T52" fmla="*/ 13 w 337"/>
                <a:gd name="T53" fmla="*/ 68 h 355"/>
                <a:gd name="T54" fmla="*/ 9 w 337"/>
                <a:gd name="T55" fmla="*/ 87 h 355"/>
                <a:gd name="T56" fmla="*/ 12 w 337"/>
                <a:gd name="T57" fmla="*/ 107 h 355"/>
                <a:gd name="T58" fmla="*/ 33 w 337"/>
                <a:gd name="T59" fmla="*/ 126 h 355"/>
                <a:gd name="T60" fmla="*/ 61 w 337"/>
                <a:gd name="T61" fmla="*/ 127 h 355"/>
                <a:gd name="T62" fmla="*/ 81 w 337"/>
                <a:gd name="T63" fmla="*/ 124 h 355"/>
                <a:gd name="T64" fmla="*/ 103 w 337"/>
                <a:gd name="T65" fmla="*/ 121 h 355"/>
                <a:gd name="T66" fmla="*/ 122 w 337"/>
                <a:gd name="T67" fmla="*/ 110 h 355"/>
                <a:gd name="T68" fmla="*/ 135 w 337"/>
                <a:gd name="T69" fmla="*/ 91 h 355"/>
                <a:gd name="T70" fmla="*/ 134 w 337"/>
                <a:gd name="T71" fmla="*/ 71 h 355"/>
                <a:gd name="T72" fmla="*/ 126 w 337"/>
                <a:gd name="T73" fmla="*/ 52 h 355"/>
                <a:gd name="T74" fmla="*/ 118 w 337"/>
                <a:gd name="T75" fmla="*/ 33 h 355"/>
                <a:gd name="T76" fmla="*/ 122 w 337"/>
                <a:gd name="T77" fmla="*/ 13 h 355"/>
                <a:gd name="T78" fmla="*/ 140 w 337"/>
                <a:gd name="T79" fmla="*/ 6 h 355"/>
                <a:gd name="T80" fmla="*/ 163 w 337"/>
                <a:gd name="T81" fmla="*/ 1 h 355"/>
                <a:gd name="T82" fmla="*/ 186 w 337"/>
                <a:gd name="T83" fmla="*/ 1 h 355"/>
                <a:gd name="T84" fmla="*/ 202 w 337"/>
                <a:gd name="T85" fmla="*/ 8 h 355"/>
                <a:gd name="T86" fmla="*/ 207 w 337"/>
                <a:gd name="T87" fmla="*/ 41 h 355"/>
                <a:gd name="T88" fmla="*/ 219 w 337"/>
                <a:gd name="T89" fmla="*/ 68 h 355"/>
                <a:gd name="T90" fmla="*/ 241 w 337"/>
                <a:gd name="T91" fmla="*/ 82 h 355"/>
                <a:gd name="T92" fmla="*/ 267 w 337"/>
                <a:gd name="T93" fmla="*/ 78 h 355"/>
                <a:gd name="T94" fmla="*/ 292 w 337"/>
                <a:gd name="T95" fmla="*/ 64 h 355"/>
                <a:gd name="T96" fmla="*/ 316 w 337"/>
                <a:gd name="T97" fmla="*/ 67 h 355"/>
                <a:gd name="T98" fmla="*/ 323 w 337"/>
                <a:gd name="T99" fmla="*/ 85 h 355"/>
                <a:gd name="T100" fmla="*/ 329 w 337"/>
                <a:gd name="T101" fmla="*/ 105 h 355"/>
                <a:gd name="T102" fmla="*/ 334 w 337"/>
                <a:gd name="T103" fmla="*/ 126 h 355"/>
                <a:gd name="T104" fmla="*/ 335 w 337"/>
                <a:gd name="T105" fmla="*/ 1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7" h="355">
                  <a:moveTo>
                    <a:pt x="335" y="147"/>
                  </a:moveTo>
                  <a:lnTo>
                    <a:pt x="329" y="153"/>
                  </a:lnTo>
                  <a:lnTo>
                    <a:pt x="323" y="158"/>
                  </a:lnTo>
                  <a:lnTo>
                    <a:pt x="315" y="160"/>
                  </a:lnTo>
                  <a:lnTo>
                    <a:pt x="306" y="163"/>
                  </a:lnTo>
                  <a:lnTo>
                    <a:pt x="297" y="165"/>
                  </a:lnTo>
                  <a:lnTo>
                    <a:pt x="288" y="167"/>
                  </a:lnTo>
                  <a:lnTo>
                    <a:pt x="280" y="168"/>
                  </a:lnTo>
                  <a:lnTo>
                    <a:pt x="270" y="170"/>
                  </a:lnTo>
                  <a:lnTo>
                    <a:pt x="261" y="172"/>
                  </a:lnTo>
                  <a:lnTo>
                    <a:pt x="254" y="175"/>
                  </a:lnTo>
                  <a:lnTo>
                    <a:pt x="247" y="179"/>
                  </a:lnTo>
                  <a:lnTo>
                    <a:pt x="242" y="183"/>
                  </a:lnTo>
                  <a:lnTo>
                    <a:pt x="237" y="191"/>
                  </a:lnTo>
                  <a:lnTo>
                    <a:pt x="233" y="199"/>
                  </a:lnTo>
                  <a:lnTo>
                    <a:pt x="232" y="209"/>
                  </a:lnTo>
                  <a:lnTo>
                    <a:pt x="233" y="222"/>
                  </a:lnTo>
                  <a:lnTo>
                    <a:pt x="236" y="229"/>
                  </a:lnTo>
                  <a:lnTo>
                    <a:pt x="239" y="237"/>
                  </a:lnTo>
                  <a:lnTo>
                    <a:pt x="240" y="243"/>
                  </a:lnTo>
                  <a:lnTo>
                    <a:pt x="242" y="252"/>
                  </a:lnTo>
                  <a:lnTo>
                    <a:pt x="242" y="259"/>
                  </a:lnTo>
                  <a:lnTo>
                    <a:pt x="243" y="266"/>
                  </a:lnTo>
                  <a:lnTo>
                    <a:pt x="243" y="275"/>
                  </a:lnTo>
                  <a:lnTo>
                    <a:pt x="243" y="283"/>
                  </a:lnTo>
                  <a:lnTo>
                    <a:pt x="237" y="286"/>
                  </a:lnTo>
                  <a:lnTo>
                    <a:pt x="232" y="289"/>
                  </a:lnTo>
                  <a:lnTo>
                    <a:pt x="227" y="291"/>
                  </a:lnTo>
                  <a:lnTo>
                    <a:pt x="221" y="293"/>
                  </a:lnTo>
                  <a:lnTo>
                    <a:pt x="216" y="294"/>
                  </a:lnTo>
                  <a:lnTo>
                    <a:pt x="209" y="297"/>
                  </a:lnTo>
                  <a:lnTo>
                    <a:pt x="202" y="300"/>
                  </a:lnTo>
                  <a:lnTo>
                    <a:pt x="195" y="300"/>
                  </a:lnTo>
                  <a:lnTo>
                    <a:pt x="189" y="302"/>
                  </a:lnTo>
                  <a:lnTo>
                    <a:pt x="182" y="303"/>
                  </a:lnTo>
                  <a:lnTo>
                    <a:pt x="175" y="303"/>
                  </a:lnTo>
                  <a:lnTo>
                    <a:pt x="169" y="303"/>
                  </a:lnTo>
                  <a:lnTo>
                    <a:pt x="162" y="303"/>
                  </a:lnTo>
                  <a:lnTo>
                    <a:pt x="155" y="303"/>
                  </a:lnTo>
                  <a:lnTo>
                    <a:pt x="149" y="303"/>
                  </a:lnTo>
                  <a:lnTo>
                    <a:pt x="143" y="299"/>
                  </a:lnTo>
                  <a:lnTo>
                    <a:pt x="140" y="293"/>
                  </a:lnTo>
                  <a:lnTo>
                    <a:pt x="140" y="285"/>
                  </a:lnTo>
                  <a:lnTo>
                    <a:pt x="142" y="276"/>
                  </a:lnTo>
                  <a:lnTo>
                    <a:pt x="144" y="268"/>
                  </a:lnTo>
                  <a:lnTo>
                    <a:pt x="147" y="260"/>
                  </a:lnTo>
                  <a:lnTo>
                    <a:pt x="149" y="252"/>
                  </a:lnTo>
                  <a:lnTo>
                    <a:pt x="149" y="243"/>
                  </a:lnTo>
                  <a:lnTo>
                    <a:pt x="149" y="235"/>
                  </a:lnTo>
                  <a:lnTo>
                    <a:pt x="146" y="229"/>
                  </a:lnTo>
                  <a:lnTo>
                    <a:pt x="143" y="224"/>
                  </a:lnTo>
                  <a:lnTo>
                    <a:pt x="139" y="220"/>
                  </a:lnTo>
                  <a:lnTo>
                    <a:pt x="136" y="217"/>
                  </a:lnTo>
                  <a:lnTo>
                    <a:pt x="130" y="214"/>
                  </a:lnTo>
                  <a:lnTo>
                    <a:pt x="126" y="211"/>
                  </a:lnTo>
                  <a:lnTo>
                    <a:pt x="121" y="210"/>
                  </a:lnTo>
                  <a:lnTo>
                    <a:pt x="116" y="209"/>
                  </a:lnTo>
                  <a:lnTo>
                    <a:pt x="110" y="208"/>
                  </a:lnTo>
                  <a:lnTo>
                    <a:pt x="105" y="208"/>
                  </a:lnTo>
                  <a:lnTo>
                    <a:pt x="99" y="206"/>
                  </a:lnTo>
                  <a:lnTo>
                    <a:pt x="93" y="206"/>
                  </a:lnTo>
                  <a:lnTo>
                    <a:pt x="87" y="207"/>
                  </a:lnTo>
                  <a:lnTo>
                    <a:pt x="81" y="206"/>
                  </a:lnTo>
                  <a:lnTo>
                    <a:pt x="75" y="207"/>
                  </a:lnTo>
                  <a:lnTo>
                    <a:pt x="70" y="207"/>
                  </a:lnTo>
                  <a:lnTo>
                    <a:pt x="62" y="209"/>
                  </a:lnTo>
                  <a:lnTo>
                    <a:pt x="56" y="212"/>
                  </a:lnTo>
                  <a:lnTo>
                    <a:pt x="51" y="216"/>
                  </a:lnTo>
                  <a:lnTo>
                    <a:pt x="46" y="219"/>
                  </a:lnTo>
                  <a:lnTo>
                    <a:pt x="41" y="224"/>
                  </a:lnTo>
                  <a:lnTo>
                    <a:pt x="37" y="229"/>
                  </a:lnTo>
                  <a:lnTo>
                    <a:pt x="34" y="234"/>
                  </a:lnTo>
                  <a:lnTo>
                    <a:pt x="29" y="241"/>
                  </a:lnTo>
                  <a:lnTo>
                    <a:pt x="30" y="248"/>
                  </a:lnTo>
                  <a:lnTo>
                    <a:pt x="31" y="253"/>
                  </a:lnTo>
                  <a:lnTo>
                    <a:pt x="32" y="260"/>
                  </a:lnTo>
                  <a:lnTo>
                    <a:pt x="35" y="266"/>
                  </a:lnTo>
                  <a:lnTo>
                    <a:pt x="37" y="272"/>
                  </a:lnTo>
                  <a:lnTo>
                    <a:pt x="42" y="279"/>
                  </a:lnTo>
                  <a:lnTo>
                    <a:pt x="43" y="284"/>
                  </a:lnTo>
                  <a:lnTo>
                    <a:pt x="45" y="289"/>
                  </a:lnTo>
                  <a:lnTo>
                    <a:pt x="49" y="296"/>
                  </a:lnTo>
                  <a:lnTo>
                    <a:pt x="50" y="303"/>
                  </a:lnTo>
                  <a:lnTo>
                    <a:pt x="50" y="309"/>
                  </a:lnTo>
                  <a:lnTo>
                    <a:pt x="50" y="316"/>
                  </a:lnTo>
                  <a:lnTo>
                    <a:pt x="49" y="321"/>
                  </a:lnTo>
                  <a:lnTo>
                    <a:pt x="47" y="326"/>
                  </a:lnTo>
                  <a:lnTo>
                    <a:pt x="41" y="333"/>
                  </a:lnTo>
                  <a:lnTo>
                    <a:pt x="35" y="339"/>
                  </a:lnTo>
                  <a:lnTo>
                    <a:pt x="32" y="341"/>
                  </a:lnTo>
                  <a:lnTo>
                    <a:pt x="30" y="343"/>
                  </a:lnTo>
                  <a:lnTo>
                    <a:pt x="25" y="345"/>
                  </a:lnTo>
                  <a:lnTo>
                    <a:pt x="21" y="348"/>
                  </a:lnTo>
                  <a:lnTo>
                    <a:pt x="17" y="349"/>
                  </a:lnTo>
                  <a:lnTo>
                    <a:pt x="12" y="350"/>
                  </a:lnTo>
                  <a:lnTo>
                    <a:pt x="7" y="353"/>
                  </a:lnTo>
                  <a:lnTo>
                    <a:pt x="0" y="354"/>
                  </a:lnTo>
                  <a:lnTo>
                    <a:pt x="0" y="19"/>
                  </a:lnTo>
                  <a:lnTo>
                    <a:pt x="12" y="31"/>
                  </a:lnTo>
                  <a:lnTo>
                    <a:pt x="14" y="34"/>
                  </a:lnTo>
                  <a:lnTo>
                    <a:pt x="16" y="39"/>
                  </a:lnTo>
                  <a:lnTo>
                    <a:pt x="18" y="43"/>
                  </a:lnTo>
                  <a:lnTo>
                    <a:pt x="17" y="47"/>
                  </a:lnTo>
                  <a:lnTo>
                    <a:pt x="16" y="51"/>
                  </a:lnTo>
                  <a:lnTo>
                    <a:pt x="16" y="56"/>
                  </a:lnTo>
                  <a:lnTo>
                    <a:pt x="16" y="60"/>
                  </a:lnTo>
                  <a:lnTo>
                    <a:pt x="14" y="64"/>
                  </a:lnTo>
                  <a:lnTo>
                    <a:pt x="13" y="68"/>
                  </a:lnTo>
                  <a:lnTo>
                    <a:pt x="12" y="73"/>
                  </a:lnTo>
                  <a:lnTo>
                    <a:pt x="11" y="78"/>
                  </a:lnTo>
                  <a:lnTo>
                    <a:pt x="10" y="82"/>
                  </a:lnTo>
                  <a:lnTo>
                    <a:pt x="9" y="87"/>
                  </a:lnTo>
                  <a:lnTo>
                    <a:pt x="9" y="92"/>
                  </a:lnTo>
                  <a:lnTo>
                    <a:pt x="8" y="97"/>
                  </a:lnTo>
                  <a:lnTo>
                    <a:pt x="9" y="102"/>
                  </a:lnTo>
                  <a:lnTo>
                    <a:pt x="12" y="107"/>
                  </a:lnTo>
                  <a:lnTo>
                    <a:pt x="16" y="112"/>
                  </a:lnTo>
                  <a:lnTo>
                    <a:pt x="19" y="118"/>
                  </a:lnTo>
                  <a:lnTo>
                    <a:pt x="27" y="122"/>
                  </a:lnTo>
                  <a:lnTo>
                    <a:pt x="33" y="126"/>
                  </a:lnTo>
                  <a:lnTo>
                    <a:pt x="40" y="128"/>
                  </a:lnTo>
                  <a:lnTo>
                    <a:pt x="48" y="128"/>
                  </a:lnTo>
                  <a:lnTo>
                    <a:pt x="56" y="129"/>
                  </a:lnTo>
                  <a:lnTo>
                    <a:pt x="61" y="127"/>
                  </a:lnTo>
                  <a:lnTo>
                    <a:pt x="65" y="127"/>
                  </a:lnTo>
                  <a:lnTo>
                    <a:pt x="70" y="126"/>
                  </a:lnTo>
                  <a:lnTo>
                    <a:pt x="76" y="126"/>
                  </a:lnTo>
                  <a:lnTo>
                    <a:pt x="81" y="124"/>
                  </a:lnTo>
                  <a:lnTo>
                    <a:pt x="87" y="124"/>
                  </a:lnTo>
                  <a:lnTo>
                    <a:pt x="92" y="123"/>
                  </a:lnTo>
                  <a:lnTo>
                    <a:pt x="98" y="121"/>
                  </a:lnTo>
                  <a:lnTo>
                    <a:pt x="103" y="121"/>
                  </a:lnTo>
                  <a:lnTo>
                    <a:pt x="107" y="119"/>
                  </a:lnTo>
                  <a:lnTo>
                    <a:pt x="112" y="116"/>
                  </a:lnTo>
                  <a:lnTo>
                    <a:pt x="117" y="114"/>
                  </a:lnTo>
                  <a:lnTo>
                    <a:pt x="122" y="110"/>
                  </a:lnTo>
                  <a:lnTo>
                    <a:pt x="125" y="106"/>
                  </a:lnTo>
                  <a:lnTo>
                    <a:pt x="128" y="101"/>
                  </a:lnTo>
                  <a:lnTo>
                    <a:pt x="131" y="96"/>
                  </a:lnTo>
                  <a:lnTo>
                    <a:pt x="135" y="91"/>
                  </a:lnTo>
                  <a:lnTo>
                    <a:pt x="136" y="85"/>
                  </a:lnTo>
                  <a:lnTo>
                    <a:pt x="136" y="81"/>
                  </a:lnTo>
                  <a:lnTo>
                    <a:pt x="136" y="76"/>
                  </a:lnTo>
                  <a:lnTo>
                    <a:pt x="134" y="71"/>
                  </a:lnTo>
                  <a:lnTo>
                    <a:pt x="133" y="67"/>
                  </a:lnTo>
                  <a:lnTo>
                    <a:pt x="131" y="62"/>
                  </a:lnTo>
                  <a:lnTo>
                    <a:pt x="128" y="56"/>
                  </a:lnTo>
                  <a:lnTo>
                    <a:pt x="126" y="52"/>
                  </a:lnTo>
                  <a:lnTo>
                    <a:pt x="124" y="47"/>
                  </a:lnTo>
                  <a:lnTo>
                    <a:pt x="122" y="43"/>
                  </a:lnTo>
                  <a:lnTo>
                    <a:pt x="119" y="38"/>
                  </a:lnTo>
                  <a:lnTo>
                    <a:pt x="118" y="33"/>
                  </a:lnTo>
                  <a:lnTo>
                    <a:pt x="118" y="28"/>
                  </a:lnTo>
                  <a:lnTo>
                    <a:pt x="118" y="22"/>
                  </a:lnTo>
                  <a:lnTo>
                    <a:pt x="118" y="18"/>
                  </a:lnTo>
                  <a:lnTo>
                    <a:pt x="122" y="13"/>
                  </a:lnTo>
                  <a:lnTo>
                    <a:pt x="127" y="11"/>
                  </a:lnTo>
                  <a:lnTo>
                    <a:pt x="130" y="9"/>
                  </a:lnTo>
                  <a:lnTo>
                    <a:pt x="136" y="8"/>
                  </a:lnTo>
                  <a:lnTo>
                    <a:pt x="140" y="6"/>
                  </a:lnTo>
                  <a:lnTo>
                    <a:pt x="145" y="4"/>
                  </a:lnTo>
                  <a:lnTo>
                    <a:pt x="151" y="3"/>
                  </a:lnTo>
                  <a:lnTo>
                    <a:pt x="156" y="4"/>
                  </a:lnTo>
                  <a:lnTo>
                    <a:pt x="163" y="1"/>
                  </a:lnTo>
                  <a:lnTo>
                    <a:pt x="169" y="2"/>
                  </a:lnTo>
                  <a:lnTo>
                    <a:pt x="174" y="1"/>
                  </a:lnTo>
                  <a:lnTo>
                    <a:pt x="180" y="2"/>
                  </a:lnTo>
                  <a:lnTo>
                    <a:pt x="186" y="1"/>
                  </a:lnTo>
                  <a:lnTo>
                    <a:pt x="192" y="0"/>
                  </a:lnTo>
                  <a:lnTo>
                    <a:pt x="198" y="0"/>
                  </a:lnTo>
                  <a:lnTo>
                    <a:pt x="203" y="0"/>
                  </a:lnTo>
                  <a:lnTo>
                    <a:pt x="202" y="8"/>
                  </a:lnTo>
                  <a:lnTo>
                    <a:pt x="203" y="15"/>
                  </a:lnTo>
                  <a:lnTo>
                    <a:pt x="204" y="24"/>
                  </a:lnTo>
                  <a:lnTo>
                    <a:pt x="205" y="33"/>
                  </a:lnTo>
                  <a:lnTo>
                    <a:pt x="207" y="41"/>
                  </a:lnTo>
                  <a:lnTo>
                    <a:pt x="211" y="49"/>
                  </a:lnTo>
                  <a:lnTo>
                    <a:pt x="212" y="57"/>
                  </a:lnTo>
                  <a:lnTo>
                    <a:pt x="217" y="65"/>
                  </a:lnTo>
                  <a:lnTo>
                    <a:pt x="219" y="68"/>
                  </a:lnTo>
                  <a:lnTo>
                    <a:pt x="224" y="72"/>
                  </a:lnTo>
                  <a:lnTo>
                    <a:pt x="228" y="76"/>
                  </a:lnTo>
                  <a:lnTo>
                    <a:pt x="234" y="79"/>
                  </a:lnTo>
                  <a:lnTo>
                    <a:pt x="241" y="82"/>
                  </a:lnTo>
                  <a:lnTo>
                    <a:pt x="248" y="82"/>
                  </a:lnTo>
                  <a:lnTo>
                    <a:pt x="254" y="83"/>
                  </a:lnTo>
                  <a:lnTo>
                    <a:pt x="261" y="80"/>
                  </a:lnTo>
                  <a:lnTo>
                    <a:pt x="267" y="78"/>
                  </a:lnTo>
                  <a:lnTo>
                    <a:pt x="273" y="74"/>
                  </a:lnTo>
                  <a:lnTo>
                    <a:pt x="280" y="71"/>
                  </a:lnTo>
                  <a:lnTo>
                    <a:pt x="286" y="67"/>
                  </a:lnTo>
                  <a:lnTo>
                    <a:pt x="292" y="64"/>
                  </a:lnTo>
                  <a:lnTo>
                    <a:pt x="298" y="61"/>
                  </a:lnTo>
                  <a:lnTo>
                    <a:pt x="305" y="62"/>
                  </a:lnTo>
                  <a:lnTo>
                    <a:pt x="313" y="63"/>
                  </a:lnTo>
                  <a:lnTo>
                    <a:pt x="316" y="67"/>
                  </a:lnTo>
                  <a:lnTo>
                    <a:pt x="318" y="71"/>
                  </a:lnTo>
                  <a:lnTo>
                    <a:pt x="320" y="74"/>
                  </a:lnTo>
                  <a:lnTo>
                    <a:pt x="322" y="80"/>
                  </a:lnTo>
                  <a:lnTo>
                    <a:pt x="323" y="85"/>
                  </a:lnTo>
                  <a:lnTo>
                    <a:pt x="326" y="90"/>
                  </a:lnTo>
                  <a:lnTo>
                    <a:pt x="329" y="94"/>
                  </a:lnTo>
                  <a:lnTo>
                    <a:pt x="328" y="100"/>
                  </a:lnTo>
                  <a:lnTo>
                    <a:pt x="329" y="105"/>
                  </a:lnTo>
                  <a:lnTo>
                    <a:pt x="331" y="110"/>
                  </a:lnTo>
                  <a:lnTo>
                    <a:pt x="332" y="115"/>
                  </a:lnTo>
                  <a:lnTo>
                    <a:pt x="333" y="121"/>
                  </a:lnTo>
                  <a:lnTo>
                    <a:pt x="334" y="126"/>
                  </a:lnTo>
                  <a:lnTo>
                    <a:pt x="334" y="131"/>
                  </a:lnTo>
                  <a:lnTo>
                    <a:pt x="335" y="137"/>
                  </a:lnTo>
                  <a:lnTo>
                    <a:pt x="336" y="142"/>
                  </a:lnTo>
                  <a:lnTo>
                    <a:pt x="335" y="147"/>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sp>
          <p:nvSpPr>
            <p:cNvPr id="1041" name="Freeform 17"/>
            <p:cNvSpPr>
              <a:spLocks/>
            </p:cNvSpPr>
            <p:nvPr/>
          </p:nvSpPr>
          <p:spPr bwMode="grayWhite">
            <a:xfrm>
              <a:off x="165" y="3976"/>
              <a:ext cx="426" cy="341"/>
            </a:xfrm>
            <a:custGeom>
              <a:avLst/>
              <a:gdLst>
                <a:gd name="T0" fmla="*/ 131 w 426"/>
                <a:gd name="T1" fmla="*/ 340 h 341"/>
                <a:gd name="T2" fmla="*/ 132 w 426"/>
                <a:gd name="T3" fmla="*/ 311 h 341"/>
                <a:gd name="T4" fmla="*/ 128 w 426"/>
                <a:gd name="T5" fmla="*/ 290 h 341"/>
                <a:gd name="T6" fmla="*/ 100 w 426"/>
                <a:gd name="T7" fmla="*/ 265 h 341"/>
                <a:gd name="T8" fmla="*/ 37 w 426"/>
                <a:gd name="T9" fmla="*/ 249 h 341"/>
                <a:gd name="T10" fmla="*/ 2 w 426"/>
                <a:gd name="T11" fmla="*/ 210 h 341"/>
                <a:gd name="T12" fmla="*/ 0 w 426"/>
                <a:gd name="T13" fmla="*/ 174 h 341"/>
                <a:gd name="T14" fmla="*/ 10 w 426"/>
                <a:gd name="T15" fmla="*/ 150 h 341"/>
                <a:gd name="T16" fmla="*/ 32 w 426"/>
                <a:gd name="T17" fmla="*/ 135 h 341"/>
                <a:gd name="T18" fmla="*/ 48 w 426"/>
                <a:gd name="T19" fmla="*/ 136 h 341"/>
                <a:gd name="T20" fmla="*/ 82 w 426"/>
                <a:gd name="T21" fmla="*/ 142 h 341"/>
                <a:gd name="T22" fmla="*/ 98 w 426"/>
                <a:gd name="T23" fmla="*/ 145 h 341"/>
                <a:gd name="T24" fmla="*/ 123 w 426"/>
                <a:gd name="T25" fmla="*/ 146 h 341"/>
                <a:gd name="T26" fmla="*/ 154 w 426"/>
                <a:gd name="T27" fmla="*/ 136 h 341"/>
                <a:gd name="T28" fmla="*/ 172 w 426"/>
                <a:gd name="T29" fmla="*/ 117 h 341"/>
                <a:gd name="T30" fmla="*/ 181 w 426"/>
                <a:gd name="T31" fmla="*/ 103 h 341"/>
                <a:gd name="T32" fmla="*/ 185 w 426"/>
                <a:gd name="T33" fmla="*/ 91 h 341"/>
                <a:gd name="T34" fmla="*/ 181 w 426"/>
                <a:gd name="T35" fmla="*/ 75 h 341"/>
                <a:gd name="T36" fmla="*/ 178 w 426"/>
                <a:gd name="T37" fmla="*/ 57 h 341"/>
                <a:gd name="T38" fmla="*/ 175 w 426"/>
                <a:gd name="T39" fmla="*/ 41 h 341"/>
                <a:gd name="T40" fmla="*/ 177 w 426"/>
                <a:gd name="T41" fmla="*/ 23 h 341"/>
                <a:gd name="T42" fmla="*/ 185 w 426"/>
                <a:gd name="T43" fmla="*/ 4 h 341"/>
                <a:gd name="T44" fmla="*/ 201 w 426"/>
                <a:gd name="T45" fmla="*/ 0 h 341"/>
                <a:gd name="T46" fmla="*/ 220 w 426"/>
                <a:gd name="T47" fmla="*/ 0 h 341"/>
                <a:gd name="T48" fmla="*/ 240 w 426"/>
                <a:gd name="T49" fmla="*/ 4 h 341"/>
                <a:gd name="T50" fmla="*/ 246 w 426"/>
                <a:gd name="T51" fmla="*/ 7 h 341"/>
                <a:gd name="T52" fmla="*/ 265 w 426"/>
                <a:gd name="T53" fmla="*/ 16 h 341"/>
                <a:gd name="T54" fmla="*/ 275 w 426"/>
                <a:gd name="T55" fmla="*/ 25 h 341"/>
                <a:gd name="T56" fmla="*/ 284 w 426"/>
                <a:gd name="T57" fmla="*/ 37 h 341"/>
                <a:gd name="T58" fmla="*/ 287 w 426"/>
                <a:gd name="T59" fmla="*/ 58 h 341"/>
                <a:gd name="T60" fmla="*/ 280 w 426"/>
                <a:gd name="T61" fmla="*/ 80 h 341"/>
                <a:gd name="T62" fmla="*/ 269 w 426"/>
                <a:gd name="T63" fmla="*/ 101 h 341"/>
                <a:gd name="T64" fmla="*/ 261 w 426"/>
                <a:gd name="T65" fmla="*/ 132 h 341"/>
                <a:gd name="T66" fmla="*/ 271 w 426"/>
                <a:gd name="T67" fmla="*/ 157 h 341"/>
                <a:gd name="T68" fmla="*/ 286 w 426"/>
                <a:gd name="T69" fmla="*/ 171 h 341"/>
                <a:gd name="T70" fmla="*/ 305 w 426"/>
                <a:gd name="T71" fmla="*/ 181 h 341"/>
                <a:gd name="T72" fmla="*/ 326 w 426"/>
                <a:gd name="T73" fmla="*/ 185 h 341"/>
                <a:gd name="T74" fmla="*/ 337 w 426"/>
                <a:gd name="T75" fmla="*/ 186 h 341"/>
                <a:gd name="T76" fmla="*/ 360 w 426"/>
                <a:gd name="T77" fmla="*/ 188 h 341"/>
                <a:gd name="T78" fmla="*/ 395 w 426"/>
                <a:gd name="T79" fmla="*/ 190 h 341"/>
                <a:gd name="T80" fmla="*/ 417 w 426"/>
                <a:gd name="T81" fmla="*/ 208 h 341"/>
                <a:gd name="T82" fmla="*/ 425 w 426"/>
                <a:gd name="T83" fmla="*/ 246 h 341"/>
                <a:gd name="T84" fmla="*/ 412 w 426"/>
                <a:gd name="T85" fmla="*/ 300 h 341"/>
                <a:gd name="T86" fmla="*/ 400 w 426"/>
                <a:gd name="T87" fmla="*/ 329 h 341"/>
                <a:gd name="T88" fmla="*/ 393 w 426"/>
                <a:gd name="T89" fmla="*/ 334 h 341"/>
                <a:gd name="T90" fmla="*/ 377 w 426"/>
                <a:gd name="T91" fmla="*/ 339 h 341"/>
                <a:gd name="T92" fmla="*/ 362 w 426"/>
                <a:gd name="T93" fmla="*/ 338 h 341"/>
                <a:gd name="T94" fmla="*/ 338 w 426"/>
                <a:gd name="T95" fmla="*/ 331 h 341"/>
                <a:gd name="T96" fmla="*/ 329 w 426"/>
                <a:gd name="T97" fmla="*/ 327 h 341"/>
                <a:gd name="T98" fmla="*/ 313 w 426"/>
                <a:gd name="T99" fmla="*/ 322 h 341"/>
                <a:gd name="T100" fmla="*/ 297 w 426"/>
                <a:gd name="T101" fmla="*/ 317 h 341"/>
                <a:gd name="T102" fmla="*/ 280 w 426"/>
                <a:gd name="T103" fmla="*/ 315 h 341"/>
                <a:gd name="T104" fmla="*/ 260 w 426"/>
                <a:gd name="T105" fmla="*/ 324 h 341"/>
                <a:gd name="T106" fmla="*/ 246 w 426"/>
                <a:gd name="T107" fmla="*/ 340 h 341"/>
                <a:gd name="T108" fmla="*/ 131 w 426"/>
                <a:gd name="T109" fmla="*/ 3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6" h="341">
                  <a:moveTo>
                    <a:pt x="131" y="340"/>
                  </a:moveTo>
                  <a:lnTo>
                    <a:pt x="132" y="311"/>
                  </a:lnTo>
                  <a:lnTo>
                    <a:pt x="128" y="290"/>
                  </a:lnTo>
                  <a:lnTo>
                    <a:pt x="100" y="265"/>
                  </a:lnTo>
                  <a:lnTo>
                    <a:pt x="37" y="249"/>
                  </a:lnTo>
                  <a:lnTo>
                    <a:pt x="2" y="210"/>
                  </a:lnTo>
                  <a:lnTo>
                    <a:pt x="0" y="174"/>
                  </a:lnTo>
                  <a:lnTo>
                    <a:pt x="10" y="150"/>
                  </a:lnTo>
                  <a:lnTo>
                    <a:pt x="32" y="135"/>
                  </a:lnTo>
                  <a:lnTo>
                    <a:pt x="48" y="136"/>
                  </a:lnTo>
                  <a:lnTo>
                    <a:pt x="82" y="142"/>
                  </a:lnTo>
                  <a:lnTo>
                    <a:pt x="98" y="145"/>
                  </a:lnTo>
                  <a:lnTo>
                    <a:pt x="123" y="146"/>
                  </a:lnTo>
                  <a:lnTo>
                    <a:pt x="154" y="136"/>
                  </a:lnTo>
                  <a:lnTo>
                    <a:pt x="172" y="117"/>
                  </a:lnTo>
                  <a:lnTo>
                    <a:pt x="181" y="103"/>
                  </a:lnTo>
                  <a:lnTo>
                    <a:pt x="185" y="91"/>
                  </a:lnTo>
                  <a:lnTo>
                    <a:pt x="181" y="75"/>
                  </a:lnTo>
                  <a:lnTo>
                    <a:pt x="178" y="57"/>
                  </a:lnTo>
                  <a:lnTo>
                    <a:pt x="175" y="41"/>
                  </a:lnTo>
                  <a:lnTo>
                    <a:pt x="177" y="23"/>
                  </a:lnTo>
                  <a:lnTo>
                    <a:pt x="185" y="4"/>
                  </a:lnTo>
                  <a:lnTo>
                    <a:pt x="201" y="0"/>
                  </a:lnTo>
                  <a:lnTo>
                    <a:pt x="220" y="0"/>
                  </a:lnTo>
                  <a:lnTo>
                    <a:pt x="240" y="4"/>
                  </a:lnTo>
                  <a:lnTo>
                    <a:pt x="246" y="7"/>
                  </a:lnTo>
                  <a:lnTo>
                    <a:pt x="265" y="16"/>
                  </a:lnTo>
                  <a:lnTo>
                    <a:pt x="275" y="25"/>
                  </a:lnTo>
                  <a:lnTo>
                    <a:pt x="284" y="37"/>
                  </a:lnTo>
                  <a:lnTo>
                    <a:pt x="287" y="58"/>
                  </a:lnTo>
                  <a:lnTo>
                    <a:pt x="280" y="80"/>
                  </a:lnTo>
                  <a:lnTo>
                    <a:pt x="269" y="101"/>
                  </a:lnTo>
                  <a:lnTo>
                    <a:pt x="261" y="132"/>
                  </a:lnTo>
                  <a:lnTo>
                    <a:pt x="271" y="157"/>
                  </a:lnTo>
                  <a:lnTo>
                    <a:pt x="286" y="171"/>
                  </a:lnTo>
                  <a:lnTo>
                    <a:pt x="305" y="181"/>
                  </a:lnTo>
                  <a:lnTo>
                    <a:pt x="326" y="185"/>
                  </a:lnTo>
                  <a:lnTo>
                    <a:pt x="337" y="186"/>
                  </a:lnTo>
                  <a:lnTo>
                    <a:pt x="360" y="188"/>
                  </a:lnTo>
                  <a:lnTo>
                    <a:pt x="395" y="190"/>
                  </a:lnTo>
                  <a:lnTo>
                    <a:pt x="417" y="208"/>
                  </a:lnTo>
                  <a:lnTo>
                    <a:pt x="425" y="246"/>
                  </a:lnTo>
                  <a:lnTo>
                    <a:pt x="412" y="300"/>
                  </a:lnTo>
                  <a:lnTo>
                    <a:pt x="400" y="329"/>
                  </a:lnTo>
                  <a:lnTo>
                    <a:pt x="393" y="334"/>
                  </a:lnTo>
                  <a:lnTo>
                    <a:pt x="377" y="339"/>
                  </a:lnTo>
                  <a:lnTo>
                    <a:pt x="362" y="338"/>
                  </a:lnTo>
                  <a:lnTo>
                    <a:pt x="338" y="331"/>
                  </a:lnTo>
                  <a:lnTo>
                    <a:pt x="329" y="327"/>
                  </a:lnTo>
                  <a:lnTo>
                    <a:pt x="313" y="322"/>
                  </a:lnTo>
                  <a:lnTo>
                    <a:pt x="297" y="317"/>
                  </a:lnTo>
                  <a:lnTo>
                    <a:pt x="280" y="315"/>
                  </a:lnTo>
                  <a:lnTo>
                    <a:pt x="260" y="324"/>
                  </a:lnTo>
                  <a:lnTo>
                    <a:pt x="246" y="340"/>
                  </a:lnTo>
                  <a:lnTo>
                    <a:pt x="131" y="340"/>
                  </a:lnTo>
                </a:path>
              </a:pathLst>
            </a:custGeom>
            <a:solidFill>
              <a:schemeClr val="bg1"/>
            </a:solidFill>
            <a:ln>
              <a:noFill/>
            </a:ln>
            <a:effectLst>
              <a:prstShdw prst="shdw17" dist="17961" dir="2700000">
                <a:schemeClr val="bg1">
                  <a:gamma/>
                  <a:shade val="60000"/>
                  <a:invGamma/>
                </a:schemeClr>
              </a:prstShdw>
            </a:effectLst>
            <a:extLst>
              <a:ext uri="{91240B29-F687-4f45-9708-019B960494DF}">
                <a14:hiddenLine xmlns="" xmlns:a14="http://schemas.microsoft.com/office/drawing/2010/main" w="9525" cap="rnd">
                  <a:solidFill>
                    <a:schemeClr val="tx1"/>
                  </a:solidFill>
                  <a:round/>
                  <a:headEnd/>
                  <a:tailEnd/>
                </a14:hiddenLine>
              </a:ext>
            </a:extLst>
          </p:spPr>
          <p:txBody>
            <a:bodyPr/>
            <a:lstStyle/>
            <a:p>
              <a:endParaRPr lang="en-US"/>
            </a:p>
          </p:txBody>
        </p:sp>
      </p:grpSp>
      <p:sp>
        <p:nvSpPr>
          <p:cNvPr id="1043" name="Rectangle 19"/>
          <p:cNvSpPr>
            <a:spLocks noGrp="1" noChangeArrowheads="1"/>
          </p:cNvSpPr>
          <p:nvPr>
            <p:ph type="title"/>
          </p:nvPr>
        </p:nvSpPr>
        <p:spPr bwMode="auto">
          <a:xfrm>
            <a:off x="12700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44" name="Rectangle 20"/>
          <p:cNvSpPr>
            <a:spLocks noGrp="1" noChangeArrowheads="1"/>
          </p:cNvSpPr>
          <p:nvPr>
            <p:ph type="body" idx="1"/>
          </p:nvPr>
        </p:nvSpPr>
        <p:spPr bwMode="auto">
          <a:xfrm>
            <a:off x="1254125"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5" name="Rectangle 21"/>
          <p:cNvSpPr>
            <a:spLocks noGrp="1" noChangeArrowheads="1"/>
          </p:cNvSpPr>
          <p:nvPr>
            <p:ph type="dt" sz="half" idx="2"/>
          </p:nvPr>
        </p:nvSpPr>
        <p:spPr bwMode="auto">
          <a:xfrm>
            <a:off x="1241425"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n-lt"/>
              </a:defRPr>
            </a:lvl1pPr>
          </a:lstStyle>
          <a:p>
            <a:endParaRPr lang="en-US" dirty="0"/>
          </a:p>
        </p:txBody>
      </p:sp>
      <p:sp>
        <p:nvSpPr>
          <p:cNvPr id="1046" name="Rectangle 22"/>
          <p:cNvSpPr>
            <a:spLocks noGrp="1" noChangeArrowheads="1"/>
          </p:cNvSpPr>
          <p:nvPr>
            <p:ph type="ftr" sz="quarter" idx="3"/>
          </p:nvPr>
        </p:nvSpPr>
        <p:spPr bwMode="auto">
          <a:xfrm>
            <a:off x="3679825"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n-lt"/>
              </a:defRPr>
            </a:lvl1pPr>
          </a:lstStyle>
          <a:p>
            <a:endParaRPr lang="en-US" dirty="0"/>
          </a:p>
        </p:txBody>
      </p:sp>
      <p:sp>
        <p:nvSpPr>
          <p:cNvPr id="1047" name="Rectangle 23"/>
          <p:cNvSpPr>
            <a:spLocks noGrp="1" noChangeArrowheads="1"/>
          </p:cNvSpPr>
          <p:nvPr>
            <p:ph type="sldNum" sz="quarter" idx="4"/>
          </p:nvPr>
        </p:nvSpPr>
        <p:spPr bwMode="auto">
          <a:xfrm>
            <a:off x="7108825"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n-lt"/>
              </a:defRPr>
            </a:lvl1pPr>
          </a:lstStyle>
          <a:p>
            <a:fld id="{99F1CA9D-7821-47AD-A6E4-8DB98AEA0B3D}"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Cp62TXduQwI?feature=oembed" TargetMode="Externa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YCaEJFNJCeY?feature=oembed" TargetMode="Externa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9IV_IjVJbRg?feature=oemb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9IV_IjVJbRg?feature=oembed"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9IV_IjVJbRg?feature=oembe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9IV_IjVJbRg?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Rebekah.Spotts@Sau26.org" TargetMode="External"/><Relationship Id="rId2" Type="http://schemas.openxmlformats.org/officeDocument/2006/relationships/hyperlink" Target="mailto:Brianna.Ledoux@Sau26.org" TargetMode="External"/><Relationship Id="rId1" Type="http://schemas.openxmlformats.org/officeDocument/2006/relationships/slideLayout" Target="../slideLayouts/slideLayout7.xml"/><Relationship Id="rId6" Type="http://schemas.openxmlformats.org/officeDocument/2006/relationships/hyperlink" Target="mailto:Daniel.Leone@Sau26.org" TargetMode="External"/><Relationship Id="rId5" Type="http://schemas.openxmlformats.org/officeDocument/2006/relationships/hyperlink" Target="mailto:Katherine.Colbert@Sau26.org" TargetMode="External"/><Relationship Id="rId4" Type="http://schemas.openxmlformats.org/officeDocument/2006/relationships/hyperlink" Target="mailto:Tania.Isenberger@Sau26.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The Human Brain: Teen Version</a:t>
            </a: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l="-44172" r="-44172"/>
          <a:stretch>
            <a:fillRect/>
          </a:stretch>
        </p:blipFill>
        <p:spPr bwMode="auto">
          <a:prstGeom prst="rect">
            <a:avLst/>
          </a:prstGeom>
          <a:noFill/>
          <a:ln>
            <a:noFill/>
          </a:ln>
        </p:spPr>
      </p:pic>
    </p:spTree>
    <p:extLst>
      <p:ext uri="{BB962C8B-B14F-4D97-AF65-F5344CB8AC3E}">
        <p14:creationId xmlns:p14="http://schemas.microsoft.com/office/powerpoint/2010/main" val="260519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Way better how?</a:t>
            </a:r>
          </a:p>
        </p:txBody>
      </p:sp>
      <p:sp>
        <p:nvSpPr>
          <p:cNvPr id="4" name="Content Placeholder 3"/>
          <p:cNvSpPr>
            <a:spLocks noGrp="1"/>
          </p:cNvSpPr>
          <p:nvPr>
            <p:ph idx="1"/>
          </p:nvPr>
        </p:nvSpPr>
        <p:spPr/>
        <p:txBody>
          <a:bodyPr/>
          <a:lstStyle/>
          <a:p>
            <a:r>
              <a:rPr lang="en-US" dirty="0"/>
              <a:t>They transmit larger quantities of information;</a:t>
            </a:r>
          </a:p>
          <a:p>
            <a:r>
              <a:rPr lang="en-US" dirty="0"/>
              <a:t>They transmit that information </a:t>
            </a:r>
            <a:r>
              <a:rPr lang="en-US" i="1" dirty="0"/>
              <a:t>faster; </a:t>
            </a:r>
            <a:r>
              <a:rPr lang="en-US" dirty="0"/>
              <a:t>and</a:t>
            </a:r>
          </a:p>
          <a:p>
            <a:r>
              <a:rPr lang="en-US" dirty="0"/>
              <a:t>They connect with more distant regions of the brain more efficiently. </a:t>
            </a:r>
          </a:p>
          <a:p>
            <a:r>
              <a:rPr lang="en-US" dirty="0"/>
              <a:t>Your brain will never be more “plastic” (i.e., capable of change) than it is right now. </a:t>
            </a:r>
          </a:p>
        </p:txBody>
      </p:sp>
    </p:spTree>
    <p:extLst>
      <p:ext uri="{BB962C8B-B14F-4D97-AF65-F5344CB8AC3E}">
        <p14:creationId xmlns:p14="http://schemas.microsoft.com/office/powerpoint/2010/main" val="454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300" y="914400"/>
            <a:ext cx="7899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508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457200"/>
            <a:ext cx="80264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037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981200"/>
            <a:ext cx="7772400" cy="2209800"/>
          </a:xfrm>
        </p:spPr>
        <p:txBody>
          <a:bodyPr/>
          <a:lstStyle/>
          <a:p>
            <a:r>
              <a:rPr lang="en-US" dirty="0">
                <a:solidFill>
                  <a:srgbClr val="003366"/>
                </a:solidFill>
              </a:rPr>
              <a:t>So your brain is primed to learn new things—but how does that learning process take place?</a:t>
            </a:r>
          </a:p>
        </p:txBody>
      </p:sp>
    </p:spTree>
    <p:extLst>
      <p:ext uri="{BB962C8B-B14F-4D97-AF65-F5344CB8AC3E}">
        <p14:creationId xmlns:p14="http://schemas.microsoft.com/office/powerpoint/2010/main" val="169973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solidFill>
                  <a:srgbClr val="003366"/>
                </a:solidFill>
              </a:rPr>
              <a:t>Time to talk about myelin.</a:t>
            </a:r>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85794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012950"/>
          </a:xfrm>
        </p:spPr>
        <p:txBody>
          <a:bodyPr/>
          <a:lstStyle/>
          <a:p>
            <a:r>
              <a:rPr lang="en-US" sz="2800" dirty="0">
                <a:solidFill>
                  <a:srgbClr val="003366"/>
                </a:solidFill>
              </a:rPr>
              <a:t>Myelin is a fatty layer that wraps itself around nerve cells.</a:t>
            </a:r>
          </a:p>
        </p:txBody>
      </p:sp>
      <p:sp>
        <p:nvSpPr>
          <p:cNvPr id="4" name="Text Placeholder 3"/>
          <p:cNvSpPr>
            <a:spLocks noGrp="1"/>
          </p:cNvSpPr>
          <p:nvPr>
            <p:ph type="body" sz="half" idx="2"/>
          </p:nvPr>
        </p:nvSpPr>
        <p:spPr>
          <a:xfrm>
            <a:off x="457200" y="2362200"/>
            <a:ext cx="3008313" cy="3763963"/>
          </a:xfrm>
        </p:spPr>
        <p:txBody>
          <a:bodyPr/>
          <a:lstStyle/>
          <a:p>
            <a:r>
              <a:rPr lang="en-US" sz="2400" dirty="0"/>
              <a:t>It acts as insulation, increasing the speed with which nerve impulses are transmitted. The thicker the myelin, the faster the impulse travels. The faster the impulse, the better the skill. </a:t>
            </a:r>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7381" r="7381"/>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218158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ALL skills improve with practice…</a:t>
            </a:r>
          </a:p>
        </p:txBody>
      </p:sp>
      <p:sp>
        <p:nvSpPr>
          <p:cNvPr id="3" name="Text Placeholder 2"/>
          <p:cNvSpPr>
            <a:spLocks noGrp="1"/>
          </p:cNvSpPr>
          <p:nvPr>
            <p:ph type="body" idx="1"/>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pPr marL="0" indent="0">
              <a:buNone/>
            </a:pPr>
            <a:r>
              <a:rPr lang="en-US" sz="3200" dirty="0"/>
              <a:t>The more you practice, the better the skill. Practice also makes the task less effortful.</a:t>
            </a:r>
          </a:p>
          <a:p>
            <a:endParaRPr lang="en-US" dirty="0"/>
          </a:p>
        </p:txBody>
      </p:sp>
      <p:pic>
        <p:nvPicPr>
          <p:cNvPr id="7"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4281" r="14281"/>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59204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2286000"/>
            <a:ext cx="7772400" cy="1143000"/>
          </a:xfrm>
        </p:spPr>
        <p:txBody>
          <a:bodyPr/>
          <a:lstStyle/>
          <a:p>
            <a:r>
              <a:rPr lang="en-US" dirty="0">
                <a:solidFill>
                  <a:srgbClr val="003366"/>
                </a:solidFill>
              </a:rPr>
              <a:t>This brings us to executive skills</a:t>
            </a:r>
          </a:p>
        </p:txBody>
      </p:sp>
      <p:sp>
        <p:nvSpPr>
          <p:cNvPr id="3" name="Subtitle 2"/>
          <p:cNvSpPr>
            <a:spLocks noGrp="1"/>
          </p:cNvSpPr>
          <p:nvPr>
            <p:ph type="subTitle" sz="quarter" idx="1"/>
          </p:nvPr>
        </p:nvSpPr>
        <p:spPr/>
        <p:txBody>
          <a:bodyPr/>
          <a:lstStyle/>
          <a:p>
            <a:endParaRPr lang="en-US" dirty="0"/>
          </a:p>
        </p:txBody>
      </p:sp>
    </p:spTree>
    <p:extLst>
      <p:ext uri="{BB962C8B-B14F-4D97-AF65-F5344CB8AC3E}">
        <p14:creationId xmlns:p14="http://schemas.microsoft.com/office/powerpoint/2010/main" val="3375953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Executive skills are located in the frontal lobes (the part of the brain right behind the forehead).</a:t>
            </a: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20857" r="-20857"/>
          <a:stretch>
            <a:fillRect/>
          </a:stretch>
        </p:blipFill>
        <p:spPr bwMode="auto">
          <a:xfrm>
            <a:off x="1143000" y="2438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791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0200"/>
            <a:ext cx="7899400" cy="3733800"/>
          </a:xfrm>
        </p:spPr>
        <p:txBody>
          <a:bodyPr/>
          <a:lstStyle/>
          <a:p>
            <a:r>
              <a:rPr lang="en-US" dirty="0">
                <a:solidFill>
                  <a:srgbClr val="003366"/>
                </a:solidFill>
              </a:rPr>
              <a:t>They are a cluster of disparate skills, but what they have in common is that they are the skills we use to </a:t>
            </a:r>
            <a:r>
              <a:rPr lang="en-US" i="1" dirty="0">
                <a:solidFill>
                  <a:srgbClr val="003366"/>
                </a:solidFill>
              </a:rPr>
              <a:t>execute tasks.</a:t>
            </a:r>
            <a:endParaRPr lang="en-US" dirty="0">
              <a:solidFill>
                <a:srgbClr val="003366"/>
              </a:solidFill>
            </a:endParaRPr>
          </a:p>
        </p:txBody>
      </p:sp>
    </p:spTree>
    <p:extLst>
      <p:ext uri="{BB962C8B-B14F-4D97-AF65-F5344CB8AC3E}">
        <p14:creationId xmlns:p14="http://schemas.microsoft.com/office/powerpoint/2010/main" val="3687615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endParaRPr lang="en-US" dirty="0"/>
          </a:p>
        </p:txBody>
      </p:sp>
      <p:sp>
        <p:nvSpPr>
          <p:cNvPr id="3" name="Subtitle 2"/>
          <p:cNvSpPr>
            <a:spLocks noGrp="1"/>
          </p:cNvSpPr>
          <p:nvPr>
            <p:ph type="subTitle" sz="quarter" idx="1"/>
          </p:nvPr>
        </p:nvSpPr>
        <p:spPr>
          <a:xfrm>
            <a:off x="2057400" y="1981200"/>
            <a:ext cx="6400800" cy="3581400"/>
          </a:xfrm>
        </p:spPr>
        <p:txBody>
          <a:bodyPr/>
          <a:lstStyle/>
          <a:p>
            <a:r>
              <a:rPr lang="en-US" sz="4400" dirty="0">
                <a:solidFill>
                  <a:srgbClr val="003366"/>
                </a:solidFill>
              </a:rPr>
              <a:t>What every teenager needs to know about executive skills (and a few other things about the brain)</a:t>
            </a:r>
          </a:p>
        </p:txBody>
      </p:sp>
    </p:spTree>
    <p:extLst>
      <p:ext uri="{BB962C8B-B14F-4D97-AF65-F5344CB8AC3E}">
        <p14:creationId xmlns:p14="http://schemas.microsoft.com/office/powerpoint/2010/main" val="262861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They include (we’ll explain </a:t>
            </a:r>
            <a:br>
              <a:rPr lang="en-US" dirty="0">
                <a:solidFill>
                  <a:srgbClr val="003366"/>
                </a:solidFill>
              </a:rPr>
            </a:br>
            <a:r>
              <a:rPr lang="en-US" dirty="0">
                <a:solidFill>
                  <a:srgbClr val="003366"/>
                </a:solidFill>
              </a:rPr>
              <a:t>them in a bit)….</a:t>
            </a:r>
          </a:p>
        </p:txBody>
      </p:sp>
      <p:sp>
        <p:nvSpPr>
          <p:cNvPr id="3" name="Content Placeholder 2"/>
          <p:cNvSpPr>
            <a:spLocks noGrp="1"/>
          </p:cNvSpPr>
          <p:nvPr>
            <p:ph sz="half" idx="1"/>
          </p:nvPr>
        </p:nvSpPr>
        <p:spPr/>
        <p:txBody>
          <a:bodyPr/>
          <a:lstStyle/>
          <a:p>
            <a:r>
              <a:rPr lang="en-US" dirty="0"/>
              <a:t>Response inhibition</a:t>
            </a:r>
          </a:p>
          <a:p>
            <a:r>
              <a:rPr lang="en-US" dirty="0"/>
              <a:t>Working memory</a:t>
            </a:r>
          </a:p>
          <a:p>
            <a:r>
              <a:rPr lang="en-US" dirty="0"/>
              <a:t>Emotional control</a:t>
            </a:r>
          </a:p>
          <a:p>
            <a:r>
              <a:rPr lang="en-US" dirty="0"/>
              <a:t>Flexibility</a:t>
            </a:r>
          </a:p>
          <a:p>
            <a:r>
              <a:rPr lang="en-US" dirty="0"/>
              <a:t>Sustained attention</a:t>
            </a:r>
          </a:p>
          <a:p>
            <a:r>
              <a:rPr lang="en-US" dirty="0"/>
              <a:t>Task initiation</a:t>
            </a:r>
          </a:p>
        </p:txBody>
      </p:sp>
      <p:sp>
        <p:nvSpPr>
          <p:cNvPr id="4" name="Content Placeholder 3"/>
          <p:cNvSpPr>
            <a:spLocks noGrp="1"/>
          </p:cNvSpPr>
          <p:nvPr>
            <p:ph sz="half" idx="2"/>
          </p:nvPr>
        </p:nvSpPr>
        <p:spPr/>
        <p:txBody>
          <a:bodyPr/>
          <a:lstStyle/>
          <a:p>
            <a:r>
              <a:rPr lang="en-US" dirty="0"/>
              <a:t>Planning</a:t>
            </a:r>
          </a:p>
          <a:p>
            <a:r>
              <a:rPr lang="en-US" dirty="0"/>
              <a:t>Organization</a:t>
            </a:r>
          </a:p>
          <a:p>
            <a:r>
              <a:rPr lang="en-US" dirty="0"/>
              <a:t>Time management</a:t>
            </a:r>
          </a:p>
          <a:p>
            <a:r>
              <a:rPr lang="en-US" dirty="0"/>
              <a:t>Goal-directed persistence</a:t>
            </a:r>
          </a:p>
          <a:p>
            <a:r>
              <a:rPr lang="en-US" dirty="0"/>
              <a:t>Metacognition</a:t>
            </a:r>
          </a:p>
        </p:txBody>
      </p:sp>
    </p:spTree>
    <p:extLst>
      <p:ext uri="{BB962C8B-B14F-4D97-AF65-F5344CB8AC3E}">
        <p14:creationId xmlns:p14="http://schemas.microsoft.com/office/powerpoint/2010/main" val="231106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Here’s what we know about frontal lobes</a:t>
            </a:r>
          </a:p>
        </p:txBody>
      </p:sp>
      <p:sp>
        <p:nvSpPr>
          <p:cNvPr id="3" name="Content Placeholder 2"/>
          <p:cNvSpPr>
            <a:spLocks noGrp="1"/>
          </p:cNvSpPr>
          <p:nvPr>
            <p:ph idx="1"/>
          </p:nvPr>
        </p:nvSpPr>
        <p:spPr/>
        <p:txBody>
          <a:bodyPr/>
          <a:lstStyle/>
          <a:p>
            <a:r>
              <a:rPr lang="en-US" dirty="0"/>
              <a:t>They’re the last part of the brain to fully develop.</a:t>
            </a:r>
          </a:p>
          <a:p>
            <a:r>
              <a:rPr lang="en-US" dirty="0"/>
              <a:t>In fact, they take 25 years </a:t>
            </a:r>
            <a:r>
              <a:rPr lang="en-US" i="1" dirty="0"/>
              <a:t>at least</a:t>
            </a:r>
            <a:r>
              <a:rPr lang="en-US" dirty="0"/>
              <a:t> to reach full maturation.</a:t>
            </a:r>
          </a:p>
          <a:p>
            <a:endParaRPr lang="en-US" dirty="0"/>
          </a:p>
        </p:txBody>
      </p:sp>
    </p:spTree>
    <p:extLst>
      <p:ext uri="{BB962C8B-B14F-4D97-AF65-F5344CB8AC3E}">
        <p14:creationId xmlns:p14="http://schemas.microsoft.com/office/powerpoint/2010/main" val="2297657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Watch the brain change.</a:t>
            </a:r>
          </a:p>
        </p:txBody>
      </p:sp>
      <p:pic>
        <p:nvPicPr>
          <p:cNvPr id="4" name="2-TOP_graymatter_DESCALED.mpg">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397125" y="1981200"/>
            <a:ext cx="5486400" cy="4114800"/>
          </a:xfrm>
        </p:spPr>
      </p:pic>
    </p:spTree>
    <p:extLst>
      <p:ext uri="{BB962C8B-B14F-4D97-AF65-F5344CB8AC3E}">
        <p14:creationId xmlns:p14="http://schemas.microsoft.com/office/powerpoint/2010/main" val="19836443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838200"/>
            <a:ext cx="7772400" cy="1143000"/>
          </a:xfrm>
        </p:spPr>
        <p:txBody>
          <a:bodyPr/>
          <a:lstStyle/>
          <a:p>
            <a:r>
              <a:rPr lang="en-US" dirty="0">
                <a:solidFill>
                  <a:srgbClr val="003366"/>
                </a:solidFill>
              </a:rPr>
              <a:t>Something else we know about frontal lobes</a:t>
            </a:r>
          </a:p>
        </p:txBody>
      </p:sp>
      <p:sp>
        <p:nvSpPr>
          <p:cNvPr id="3" name="Content Placeholder 2"/>
          <p:cNvSpPr>
            <a:spLocks noGrp="1"/>
          </p:cNvSpPr>
          <p:nvPr>
            <p:ph type="subTitle" sz="quarter" idx="1"/>
          </p:nvPr>
        </p:nvSpPr>
        <p:spPr>
          <a:xfrm>
            <a:off x="1981200" y="2971800"/>
            <a:ext cx="6400800" cy="1752600"/>
          </a:xfrm>
        </p:spPr>
        <p:txBody>
          <a:bodyPr/>
          <a:lstStyle/>
          <a:p>
            <a:r>
              <a:rPr lang="en-US" sz="4000" dirty="0"/>
              <a:t>Different parts of the frontal lobes mature at different rates.</a:t>
            </a:r>
          </a:p>
        </p:txBody>
      </p:sp>
    </p:spTree>
    <p:extLst>
      <p:ext uri="{BB962C8B-B14F-4D97-AF65-F5344CB8AC3E}">
        <p14:creationId xmlns:p14="http://schemas.microsoft.com/office/powerpoint/2010/main" val="171980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381000"/>
            <a:ext cx="7754075" cy="1524000"/>
          </a:xfrm>
        </p:spPr>
        <p:txBody>
          <a:bodyPr/>
          <a:lstStyle/>
          <a:p>
            <a:r>
              <a:rPr lang="en-US" sz="3200" dirty="0">
                <a:solidFill>
                  <a:srgbClr val="003366"/>
                </a:solidFill>
              </a:rPr>
              <a:t>For instance, the part that handles rational decision-making matures faster than the part that manages risk-taking.</a:t>
            </a:r>
          </a:p>
        </p:txBody>
      </p:sp>
      <p:sp>
        <p:nvSpPr>
          <p:cNvPr id="4" name="Content Placeholder 3"/>
          <p:cNvSpPr>
            <a:spLocks noGrp="1"/>
          </p:cNvSpPr>
          <p:nvPr>
            <p:ph idx="1"/>
          </p:nvPr>
        </p:nvSpPr>
        <p:spPr/>
        <p:txBody>
          <a:bodyPr/>
          <a:lstStyle/>
          <a:p>
            <a:endParaRPr lang="en-US"/>
          </a:p>
        </p:txBody>
      </p:sp>
      <p:pic>
        <p:nvPicPr>
          <p:cNvPr id="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546735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669210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003366"/>
                </a:solidFill>
              </a:rPr>
              <a:t>What does that mean?</a:t>
            </a:r>
          </a:p>
        </p:txBody>
      </p:sp>
      <p:sp>
        <p:nvSpPr>
          <p:cNvPr id="4" name="Text Placeholder 3"/>
          <p:cNvSpPr>
            <a:spLocks noGrp="1"/>
          </p:cNvSpPr>
          <p:nvPr>
            <p:ph type="body" sz="half" idx="2"/>
          </p:nvPr>
        </p:nvSpPr>
        <p:spPr/>
        <p:txBody>
          <a:bodyPr/>
          <a:lstStyle/>
          <a:p>
            <a:r>
              <a:rPr lang="en-US" sz="3200" i="1" dirty="0"/>
              <a:t>The teenage brain is like a Ferrari: it</a:t>
            </a:r>
            <a:r>
              <a:rPr lang="ja-JP" altLang="en-US" sz="3200" i="1" dirty="0">
                <a:latin typeface="Arial"/>
              </a:rPr>
              <a:t>’</a:t>
            </a:r>
            <a:r>
              <a:rPr lang="en-US" sz="3200" i="1" dirty="0"/>
              <a:t>s sleek, shiny, sexy, and fast, and it corners really well. But it also has really crappy brakes. </a:t>
            </a:r>
          </a:p>
          <a:p>
            <a:endParaRPr lang="en-US"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7159" r="17159"/>
          <a:stretch>
            <a:fillRect/>
          </a:stretch>
        </p:blipFill>
        <p:spPr bwMode="auto">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2862681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solidFill>
                  <a:srgbClr val="003366"/>
                </a:solidFill>
              </a:rPr>
              <a:t>But not only are teen brains impulsive compared to adults</a:t>
            </a:r>
          </a:p>
        </p:txBody>
      </p:sp>
      <p:sp>
        <p:nvSpPr>
          <p:cNvPr id="3" name="Subtitle 2"/>
          <p:cNvSpPr>
            <a:spLocks noGrp="1"/>
          </p:cNvSpPr>
          <p:nvPr>
            <p:ph type="subTitle" sz="quarter" idx="1"/>
          </p:nvPr>
        </p:nvSpPr>
        <p:spPr>
          <a:xfrm>
            <a:off x="1981200" y="3733800"/>
            <a:ext cx="6400800" cy="1752600"/>
          </a:xfrm>
        </p:spPr>
        <p:txBody>
          <a:bodyPr>
            <a:prstTxWarp prst="textChevronInverted">
              <a:avLst/>
            </a:prstTxWarp>
          </a:bodyPr>
          <a:lstStyle/>
          <a:p>
            <a:r>
              <a:rPr lang="en-US" dirty="0">
                <a:solidFill>
                  <a:srgbClr val="FF0000"/>
                </a:solidFill>
              </a:rPr>
              <a:t>They’re also  way more emotional!#!</a:t>
            </a:r>
          </a:p>
        </p:txBody>
      </p:sp>
    </p:spTree>
    <p:extLst>
      <p:ext uri="{BB962C8B-B14F-4D97-AF65-F5344CB8AC3E}">
        <p14:creationId xmlns:p14="http://schemas.microsoft.com/office/powerpoint/2010/main" val="37875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143000" y="762000"/>
            <a:ext cx="7924800" cy="2667000"/>
          </a:xfrm>
        </p:spPr>
        <p:txBody>
          <a:bodyPr/>
          <a:lstStyle/>
          <a:p>
            <a:r>
              <a:rPr lang="en-US" sz="3600" dirty="0">
                <a:solidFill>
                  <a:srgbClr val="003366"/>
                </a:solidFill>
              </a:rPr>
              <a:t>This is because especially during the early teen years, the frontal lobes, (which govern self-control) are only loosely connected to the limbic system (which supports </a:t>
            </a:r>
            <a:r>
              <a:rPr lang="en-US" sz="3600" dirty="0">
                <a:solidFill>
                  <a:srgbClr val="FF0000"/>
                </a:solidFill>
              </a:rPr>
              <a:t>emotions</a:t>
            </a:r>
            <a:r>
              <a:rPr lang="en-US" sz="3600" dirty="0">
                <a:solidFill>
                  <a:srgbClr val="003366"/>
                </a:solidFill>
              </a:rPr>
              <a:t>).</a:t>
            </a:r>
          </a:p>
        </p:txBody>
      </p:sp>
      <p:sp>
        <p:nvSpPr>
          <p:cNvPr id="4" name="Subtitle 3"/>
          <p:cNvSpPr>
            <a:spLocks noGrp="1"/>
          </p:cNvSpPr>
          <p:nvPr>
            <p:ph type="subTitle" sz="quarter" idx="1"/>
          </p:nvPr>
        </p:nvSpPr>
        <p:spPr>
          <a:xfrm>
            <a:off x="2057400" y="3962400"/>
            <a:ext cx="6400800" cy="2362200"/>
          </a:xfrm>
        </p:spPr>
        <p:txBody>
          <a:bodyPr/>
          <a:lstStyle/>
          <a:p>
            <a:endParaRPr lang="en-US" dirty="0"/>
          </a:p>
        </p:txBody>
      </p:sp>
      <p:pic>
        <p:nvPicPr>
          <p:cNvPr id="5" name="Content Placeholder 3"/>
          <p:cNvPicPr>
            <a:picLocks noGrp="1" noChangeAspect="1"/>
          </p:cNvPicPr>
          <p:nvPr>
            <p:ph idx="1"/>
          </p:nvPr>
        </p:nvPicPr>
        <p:blipFill>
          <a:blip r:embed="rId3"/>
          <a:srcRect l="-3833" r="-3833"/>
          <a:stretch>
            <a:fillRect/>
          </a:stretch>
        </p:blipFill>
        <p:spPr>
          <a:xfrm>
            <a:off x="2286000" y="3657600"/>
            <a:ext cx="5731934" cy="3034553"/>
          </a:xfrm>
        </p:spPr>
      </p:pic>
    </p:spTree>
    <p:extLst>
      <p:ext uri="{BB962C8B-B14F-4D97-AF65-F5344CB8AC3E}">
        <p14:creationId xmlns:p14="http://schemas.microsoft.com/office/powerpoint/2010/main" val="200923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66"/>
                </a:solidFill>
              </a:rPr>
              <a:t>What does this mean?</a:t>
            </a:r>
          </a:p>
        </p:txBody>
      </p:sp>
      <p:sp>
        <p:nvSpPr>
          <p:cNvPr id="3" name="Content Placeholder 2"/>
          <p:cNvSpPr>
            <a:spLocks noGrp="1"/>
          </p:cNvSpPr>
          <p:nvPr>
            <p:ph idx="1"/>
          </p:nvPr>
        </p:nvSpPr>
        <p:spPr/>
        <p:txBody>
          <a:bodyPr/>
          <a:lstStyle/>
          <a:p>
            <a:r>
              <a:rPr lang="en-US" dirty="0"/>
              <a:t>The emotional brain takes over in emotionally charged situations: teens tend to be quick to anger, have intense mood swings, and are likely to make decisions based on “gut feelings.” </a:t>
            </a:r>
          </a:p>
          <a:p>
            <a:r>
              <a:rPr lang="en-US" dirty="0"/>
              <a:t>Teens rely on “hot cognition” rather than “cold cognition”—being swayed by hot emotions more than cool reason.</a:t>
            </a:r>
          </a:p>
          <a:p>
            <a:endParaRPr lang="en-US" dirty="0"/>
          </a:p>
        </p:txBody>
      </p:sp>
    </p:spTree>
    <p:extLst>
      <p:ext uri="{BB962C8B-B14F-4D97-AF65-F5344CB8AC3E}">
        <p14:creationId xmlns:p14="http://schemas.microsoft.com/office/powerpoint/2010/main" val="3553714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848600" cy="1981200"/>
          </a:xfrm>
        </p:spPr>
        <p:txBody>
          <a:bodyPr/>
          <a:lstStyle/>
          <a:p>
            <a:r>
              <a:rPr lang="en-US" dirty="0">
                <a:solidFill>
                  <a:srgbClr val="003366"/>
                </a:solidFill>
              </a:rPr>
              <a:t>As executive skills mature (and remember, it takes 25 years at least for this to happen)…</a:t>
            </a:r>
          </a:p>
        </p:txBody>
      </p:sp>
      <p:sp>
        <p:nvSpPr>
          <p:cNvPr id="3" name="Content Placeholder 2"/>
          <p:cNvSpPr>
            <a:spLocks noGrp="1"/>
          </p:cNvSpPr>
          <p:nvPr>
            <p:ph idx="1"/>
          </p:nvPr>
        </p:nvSpPr>
        <p:spPr>
          <a:xfrm>
            <a:off x="1143000" y="3200400"/>
            <a:ext cx="7883525" cy="2895600"/>
          </a:xfrm>
        </p:spPr>
        <p:txBody>
          <a:bodyPr/>
          <a:lstStyle/>
          <a:p>
            <a:pPr marL="0" indent="0">
              <a:buNone/>
            </a:pPr>
            <a:r>
              <a:rPr lang="en-US" dirty="0"/>
              <a:t>The frontal lobes slowly get more control over the limbic system. As this happens, your executive skills improve and the choices you make are less likely to get you in trouble.</a:t>
            </a:r>
          </a:p>
        </p:txBody>
      </p:sp>
    </p:spTree>
    <p:extLst>
      <p:ext uri="{BB962C8B-B14F-4D97-AF65-F5344CB8AC3E}">
        <p14:creationId xmlns:p14="http://schemas.microsoft.com/office/powerpoint/2010/main" val="2744448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772400" cy="1143000"/>
          </a:xfrm>
        </p:spPr>
        <p:txBody>
          <a:bodyPr/>
          <a:lstStyle/>
          <a:p>
            <a:r>
              <a:rPr lang="en-US" dirty="0">
                <a:solidFill>
                  <a:srgbClr val="003366"/>
                </a:solidFill>
              </a:rPr>
              <a:t>At birth…</a:t>
            </a:r>
          </a:p>
        </p:txBody>
      </p:sp>
      <p:sp>
        <p:nvSpPr>
          <p:cNvPr id="3" name="Content Placeholder 2"/>
          <p:cNvSpPr>
            <a:spLocks noGrp="1"/>
          </p:cNvSpPr>
          <p:nvPr>
            <p:ph idx="1"/>
          </p:nvPr>
        </p:nvSpPr>
        <p:spPr>
          <a:xfrm>
            <a:off x="1143000" y="1447800"/>
            <a:ext cx="7772400" cy="5410200"/>
          </a:xfrm>
        </p:spPr>
        <p:txBody>
          <a:bodyPr/>
          <a:lstStyle/>
          <a:p>
            <a:r>
              <a:rPr lang="en-US" dirty="0"/>
              <a:t>The human brain weighs 13 ounces. By the late teen years it will weigh just under 3 pounds. </a:t>
            </a:r>
          </a:p>
          <a:p>
            <a:r>
              <a:rPr lang="en-US" dirty="0"/>
              <a:t> In the first six years of life your brain creates neural connections at the rate of about a million new synapses per second. </a:t>
            </a:r>
          </a:p>
          <a:p>
            <a:r>
              <a:rPr lang="en-US" dirty="0"/>
              <a:t>That’s great for learning new skills (like walking and talking), but too many neural circuits can get in the way, too. This leads to…</a:t>
            </a:r>
          </a:p>
        </p:txBody>
      </p:sp>
    </p:spTree>
    <p:extLst>
      <p:ext uri="{BB962C8B-B14F-4D97-AF65-F5344CB8AC3E}">
        <p14:creationId xmlns:p14="http://schemas.microsoft.com/office/powerpoint/2010/main" val="1779192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1676400"/>
            <a:ext cx="7772400" cy="1447800"/>
          </a:xfrm>
        </p:spPr>
        <p:txBody>
          <a:bodyPr/>
          <a:lstStyle/>
          <a:p>
            <a:r>
              <a:rPr lang="en-US" dirty="0">
                <a:solidFill>
                  <a:srgbClr val="003366"/>
                </a:solidFill>
              </a:rPr>
              <a:t>So let’s look more closely at those skills…</a:t>
            </a:r>
          </a:p>
        </p:txBody>
      </p:sp>
      <p:sp>
        <p:nvSpPr>
          <p:cNvPr id="5" name="Text Placeholder 4"/>
          <p:cNvSpPr>
            <a:spLocks noGrp="1"/>
          </p:cNvSpPr>
          <p:nvPr>
            <p:ph type="body" idx="4294967295"/>
          </p:nvPr>
        </p:nvSpPr>
        <p:spPr>
          <a:xfrm>
            <a:off x="1371600" y="2906713"/>
            <a:ext cx="7772400" cy="1500187"/>
          </a:xfrm>
        </p:spPr>
        <p:txBody>
          <a:bodyPr/>
          <a:lstStyle/>
          <a:p>
            <a:pPr marL="0" indent="0">
              <a:buNone/>
            </a:pPr>
            <a:r>
              <a:rPr lang="en-US" dirty="0"/>
              <a:t> </a:t>
            </a:r>
          </a:p>
        </p:txBody>
      </p:sp>
    </p:spTree>
    <p:extLst>
      <p:ext uri="{BB962C8B-B14F-4D97-AF65-F5344CB8AC3E}">
        <p14:creationId xmlns:p14="http://schemas.microsoft.com/office/powerpoint/2010/main" val="3789013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Response inhibition</a:t>
            </a:r>
          </a:p>
        </p:txBody>
      </p:sp>
      <p:pic>
        <p:nvPicPr>
          <p:cNvPr id="2" name="Content Placeholder 1"/>
          <p:cNvPicPr>
            <a:picLocks noGrp="1" noChangeAspect="1"/>
          </p:cNvPicPr>
          <p:nvPr>
            <p:ph sz="half" idx="1"/>
          </p:nvPr>
        </p:nvPicPr>
        <p:blipFill>
          <a:blip r:embed="rId2"/>
          <a:srcRect l="-20610" r="-20610"/>
          <a:stretch>
            <a:fillRect/>
          </a:stretch>
        </p:blipFill>
        <p:spPr>
          <a:xfrm>
            <a:off x="1254125" y="2057400"/>
            <a:ext cx="3013075" cy="2667000"/>
          </a:xfrm>
        </p:spPr>
      </p:pic>
      <p:sp>
        <p:nvSpPr>
          <p:cNvPr id="6" name="Content Placeholder 5"/>
          <p:cNvSpPr>
            <a:spLocks noGrp="1"/>
          </p:cNvSpPr>
          <p:nvPr>
            <p:ph sz="half" idx="2"/>
          </p:nvPr>
        </p:nvSpPr>
        <p:spPr>
          <a:xfrm>
            <a:off x="4648200" y="2057400"/>
            <a:ext cx="4378325" cy="4038600"/>
          </a:xfrm>
        </p:spPr>
        <p:txBody>
          <a:bodyPr/>
          <a:lstStyle/>
          <a:p>
            <a:r>
              <a:rPr lang="en-US" dirty="0"/>
              <a:t>Being able to control your impulses so you can think before you act, resist peer pressure, and make good choices (e.g., choosing to study rather than being on social media). </a:t>
            </a:r>
          </a:p>
        </p:txBody>
      </p:sp>
    </p:spTree>
    <p:extLst>
      <p:ext uri="{BB962C8B-B14F-4D97-AF65-F5344CB8AC3E}">
        <p14:creationId xmlns:p14="http://schemas.microsoft.com/office/powerpoint/2010/main" val="3521408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Working Memory</a:t>
            </a:r>
          </a:p>
        </p:txBody>
      </p:sp>
      <p:pic>
        <p:nvPicPr>
          <p:cNvPr id="2" name="Content Placeholder 1"/>
          <p:cNvPicPr>
            <a:picLocks noGrp="1" noChangeAspect="1"/>
          </p:cNvPicPr>
          <p:nvPr>
            <p:ph sz="half" idx="1"/>
          </p:nvPr>
        </p:nvPicPr>
        <p:blipFill>
          <a:blip r:embed="rId2"/>
          <a:srcRect l="-16337" r="-16337"/>
          <a:stretch>
            <a:fillRect/>
          </a:stretch>
        </p:blipFill>
        <p:spPr>
          <a:xfrm>
            <a:off x="1254125" y="2057400"/>
            <a:ext cx="3013075" cy="2667000"/>
          </a:xfrm>
        </p:spPr>
      </p:pic>
      <p:sp>
        <p:nvSpPr>
          <p:cNvPr id="6" name="Content Placeholder 5"/>
          <p:cNvSpPr>
            <a:spLocks noGrp="1"/>
          </p:cNvSpPr>
          <p:nvPr>
            <p:ph sz="half" idx="2"/>
          </p:nvPr>
        </p:nvSpPr>
        <p:spPr>
          <a:xfrm>
            <a:off x="4648200" y="2057400"/>
            <a:ext cx="4378325" cy="4038600"/>
          </a:xfrm>
        </p:spPr>
        <p:txBody>
          <a:bodyPr/>
          <a:lstStyle/>
          <a:p>
            <a:r>
              <a:rPr lang="en-US" dirty="0"/>
              <a:t>Being able to keep in mind everything you have to remember—and remembering what worked the last time. </a:t>
            </a:r>
          </a:p>
        </p:txBody>
      </p:sp>
    </p:spTree>
    <p:extLst>
      <p:ext uri="{BB962C8B-B14F-4D97-AF65-F5344CB8AC3E}">
        <p14:creationId xmlns:p14="http://schemas.microsoft.com/office/powerpoint/2010/main" val="933264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Emotional Control</a:t>
            </a:r>
          </a:p>
        </p:txBody>
      </p:sp>
      <p:sp>
        <p:nvSpPr>
          <p:cNvPr id="6" name="Content Placeholder 5"/>
          <p:cNvSpPr>
            <a:spLocks noGrp="1"/>
          </p:cNvSpPr>
          <p:nvPr>
            <p:ph sz="half" idx="2"/>
          </p:nvPr>
        </p:nvSpPr>
        <p:spPr>
          <a:xfrm>
            <a:off x="4648200" y="2057400"/>
            <a:ext cx="4378325" cy="4038600"/>
          </a:xfrm>
        </p:spPr>
        <p:txBody>
          <a:bodyPr/>
          <a:lstStyle/>
          <a:p>
            <a:r>
              <a:rPr lang="en-US" dirty="0"/>
              <a:t>Being able to manage your feelings so they don’t get in the way of getting work done or meeting goals.</a:t>
            </a:r>
          </a:p>
        </p:txBody>
      </p:sp>
      <p:pic>
        <p:nvPicPr>
          <p:cNvPr id="7" name="Content Placeholder 6"/>
          <p:cNvPicPr>
            <a:picLocks noGrp="1" noChangeAspect="1"/>
          </p:cNvPicPr>
          <p:nvPr>
            <p:ph sz="half" idx="1"/>
          </p:nvPr>
        </p:nvPicPr>
        <p:blipFill>
          <a:blip r:embed="rId2"/>
          <a:srcRect t="-4607" b="-4607"/>
          <a:stretch>
            <a:fillRect/>
          </a:stretch>
        </p:blipFill>
        <p:spPr>
          <a:xfrm>
            <a:off x="762000" y="1828800"/>
            <a:ext cx="3810000" cy="4114800"/>
          </a:xfrm>
        </p:spPr>
      </p:pic>
    </p:spTree>
    <p:extLst>
      <p:ext uri="{BB962C8B-B14F-4D97-AF65-F5344CB8AC3E}">
        <p14:creationId xmlns:p14="http://schemas.microsoft.com/office/powerpoint/2010/main" val="3359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Flexibility</a:t>
            </a:r>
          </a:p>
        </p:txBody>
      </p:sp>
      <p:sp>
        <p:nvSpPr>
          <p:cNvPr id="6" name="Content Placeholder 5"/>
          <p:cNvSpPr>
            <a:spLocks noGrp="1"/>
          </p:cNvSpPr>
          <p:nvPr>
            <p:ph sz="half" idx="2"/>
          </p:nvPr>
        </p:nvSpPr>
        <p:spPr>
          <a:xfrm>
            <a:off x="4648200" y="2057400"/>
            <a:ext cx="4378325" cy="4038600"/>
          </a:xfrm>
        </p:spPr>
        <p:txBody>
          <a:bodyPr/>
          <a:lstStyle/>
          <a:p>
            <a:r>
              <a:rPr lang="en-US" dirty="0"/>
              <a:t>The ability to adapt to unexpected events and to come up with more than one solution to a problem.</a:t>
            </a:r>
          </a:p>
        </p:txBody>
      </p:sp>
      <p:pic>
        <p:nvPicPr>
          <p:cNvPr id="11" name="Content Placeholder 10"/>
          <p:cNvPicPr>
            <a:picLocks noGrp="1" noChangeAspect="1"/>
          </p:cNvPicPr>
          <p:nvPr>
            <p:ph sz="half" idx="1"/>
          </p:nvPr>
        </p:nvPicPr>
        <p:blipFill>
          <a:blip r:embed="rId2"/>
          <a:srcRect t="-22371" b="-22371"/>
          <a:stretch>
            <a:fillRect/>
          </a:stretch>
        </p:blipFill>
        <p:spPr>
          <a:xfrm>
            <a:off x="838200" y="1600200"/>
            <a:ext cx="3810000" cy="4114800"/>
          </a:xfrm>
        </p:spPr>
      </p:pic>
    </p:spTree>
    <p:extLst>
      <p:ext uri="{BB962C8B-B14F-4D97-AF65-F5344CB8AC3E}">
        <p14:creationId xmlns:p14="http://schemas.microsoft.com/office/powerpoint/2010/main" val="7893291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Sustained Attention</a:t>
            </a:r>
          </a:p>
        </p:txBody>
      </p:sp>
      <p:pic>
        <p:nvPicPr>
          <p:cNvPr id="2" name="Content Placeholder 1"/>
          <p:cNvPicPr>
            <a:picLocks noGrp="1" noChangeAspect="1"/>
          </p:cNvPicPr>
          <p:nvPr>
            <p:ph sz="half" idx="1"/>
          </p:nvPr>
        </p:nvPicPr>
        <p:blipFill>
          <a:blip r:embed="rId2"/>
          <a:srcRect l="-27083" r="-27083"/>
          <a:stretch>
            <a:fillRect/>
          </a:stretch>
        </p:blipFill>
        <p:spPr>
          <a:xfrm>
            <a:off x="1254125" y="2057400"/>
            <a:ext cx="3013075" cy="2667000"/>
          </a:xfrm>
        </p:spPr>
      </p:pic>
      <p:sp>
        <p:nvSpPr>
          <p:cNvPr id="6" name="Content Placeholder 5"/>
          <p:cNvSpPr>
            <a:spLocks noGrp="1"/>
          </p:cNvSpPr>
          <p:nvPr>
            <p:ph sz="half" idx="2"/>
          </p:nvPr>
        </p:nvSpPr>
        <p:spPr>
          <a:xfrm>
            <a:off x="4648200" y="2057400"/>
            <a:ext cx="4378325" cy="4038600"/>
          </a:xfrm>
        </p:spPr>
        <p:txBody>
          <a:bodyPr/>
          <a:lstStyle/>
          <a:p>
            <a:r>
              <a:rPr lang="en-US" dirty="0"/>
              <a:t>Staying on task, getting things done in the time you’ve given yourself to do them even if you’re tired, bored, or have more appealing distractions.</a:t>
            </a:r>
          </a:p>
        </p:txBody>
      </p:sp>
    </p:spTree>
    <p:extLst>
      <p:ext uri="{BB962C8B-B14F-4D97-AF65-F5344CB8AC3E}">
        <p14:creationId xmlns:p14="http://schemas.microsoft.com/office/powerpoint/2010/main" val="979597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Task Initiation</a:t>
            </a:r>
          </a:p>
        </p:txBody>
      </p:sp>
      <p:sp>
        <p:nvSpPr>
          <p:cNvPr id="6" name="Content Placeholder 5"/>
          <p:cNvSpPr>
            <a:spLocks noGrp="1"/>
          </p:cNvSpPr>
          <p:nvPr>
            <p:ph sz="half" idx="2"/>
          </p:nvPr>
        </p:nvSpPr>
        <p:spPr>
          <a:xfrm>
            <a:off x="5029200" y="1981200"/>
            <a:ext cx="3997325" cy="4114800"/>
          </a:xfrm>
        </p:spPr>
        <p:txBody>
          <a:bodyPr/>
          <a:lstStyle/>
          <a:p>
            <a:r>
              <a:rPr lang="en-US" dirty="0"/>
              <a:t>Being able to make yourself start a task. This is a tough skill to learn, so if you’ve seen yourself getting closer to your goal this is the first step on that path. </a:t>
            </a:r>
          </a:p>
        </p:txBody>
      </p:sp>
      <p:pic>
        <p:nvPicPr>
          <p:cNvPr id="7" name="Content Placeholder 6"/>
          <p:cNvPicPr>
            <a:picLocks noGrp="1" noChangeAspect="1"/>
          </p:cNvPicPr>
          <p:nvPr>
            <p:ph sz="half" idx="1"/>
          </p:nvPr>
        </p:nvPicPr>
        <p:blipFill>
          <a:blip r:embed="rId2"/>
          <a:srcRect t="-1417" b="-1417"/>
          <a:stretch>
            <a:fillRect/>
          </a:stretch>
        </p:blipFill>
        <p:spPr>
          <a:xfrm>
            <a:off x="1254125" y="1981200"/>
            <a:ext cx="3598333" cy="3886200"/>
          </a:xfrm>
        </p:spPr>
      </p:pic>
    </p:spTree>
    <p:extLst>
      <p:ext uri="{BB962C8B-B14F-4D97-AF65-F5344CB8AC3E}">
        <p14:creationId xmlns:p14="http://schemas.microsoft.com/office/powerpoint/2010/main" val="766801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Planning/Prioritizing</a:t>
            </a:r>
          </a:p>
        </p:txBody>
      </p:sp>
      <p:pic>
        <p:nvPicPr>
          <p:cNvPr id="2" name="Content Placeholder 1"/>
          <p:cNvPicPr>
            <a:picLocks noGrp="1" noChangeAspect="1"/>
          </p:cNvPicPr>
          <p:nvPr>
            <p:ph sz="half" idx="1"/>
          </p:nvPr>
        </p:nvPicPr>
        <p:blipFill>
          <a:blip r:embed="rId2"/>
          <a:srcRect l="-10393" r="-10393"/>
          <a:stretch>
            <a:fillRect/>
          </a:stretch>
        </p:blipFill>
        <p:spPr>
          <a:xfrm>
            <a:off x="1254125" y="2057400"/>
            <a:ext cx="3013075" cy="2667000"/>
          </a:xfrm>
        </p:spPr>
      </p:pic>
      <p:sp>
        <p:nvSpPr>
          <p:cNvPr id="6" name="Content Placeholder 5"/>
          <p:cNvSpPr>
            <a:spLocks noGrp="1"/>
          </p:cNvSpPr>
          <p:nvPr>
            <p:ph sz="half" idx="2"/>
          </p:nvPr>
        </p:nvSpPr>
        <p:spPr>
          <a:xfrm>
            <a:off x="4648200" y="2057400"/>
            <a:ext cx="4378325" cy="4038600"/>
          </a:xfrm>
        </p:spPr>
        <p:txBody>
          <a:bodyPr/>
          <a:lstStyle/>
          <a:p>
            <a:r>
              <a:rPr lang="en-US" dirty="0"/>
              <a:t>Planning is your road map, your GPS. When you have a good plan, you know all the turns you have to make and how to get past the roadblocks along the way. You also can focus on what’s important and let the little things go.</a:t>
            </a:r>
          </a:p>
        </p:txBody>
      </p:sp>
    </p:spTree>
    <p:extLst>
      <p:ext uri="{BB962C8B-B14F-4D97-AF65-F5344CB8AC3E}">
        <p14:creationId xmlns:p14="http://schemas.microsoft.com/office/powerpoint/2010/main" val="331733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Organization</a:t>
            </a:r>
          </a:p>
        </p:txBody>
      </p:sp>
      <p:sp>
        <p:nvSpPr>
          <p:cNvPr id="6" name="Content Placeholder 5"/>
          <p:cNvSpPr>
            <a:spLocks noGrp="1"/>
          </p:cNvSpPr>
          <p:nvPr>
            <p:ph sz="half" idx="2"/>
          </p:nvPr>
        </p:nvSpPr>
        <p:spPr>
          <a:xfrm>
            <a:off x="4664075" y="1861457"/>
            <a:ext cx="4378325" cy="4038600"/>
          </a:xfrm>
        </p:spPr>
        <p:txBody>
          <a:bodyPr/>
          <a:lstStyle/>
          <a:p>
            <a:r>
              <a:rPr lang="en-US" dirty="0"/>
              <a:t>Having a system for keeping track of information and materials, especially the things you need every day (phone, keys, homework, sports gear)—putting everything in its place so when you look for it, it’s there. </a:t>
            </a:r>
          </a:p>
        </p:txBody>
      </p:sp>
      <p:pic>
        <p:nvPicPr>
          <p:cNvPr id="5" name="Content Placeholder 4"/>
          <p:cNvPicPr>
            <a:picLocks noGrp="1" noChangeAspect="1"/>
          </p:cNvPicPr>
          <p:nvPr>
            <p:ph sz="half" idx="1"/>
          </p:nvPr>
        </p:nvPicPr>
        <p:blipFill>
          <a:blip r:embed="rId2"/>
          <a:srcRect t="-5710" b="-5710"/>
          <a:stretch>
            <a:fillRect/>
          </a:stretch>
        </p:blipFill>
        <p:spPr>
          <a:xfrm>
            <a:off x="838200" y="1828800"/>
            <a:ext cx="3810000" cy="4114800"/>
          </a:xfrm>
        </p:spPr>
      </p:pic>
    </p:spTree>
    <p:extLst>
      <p:ext uri="{BB962C8B-B14F-4D97-AF65-F5344CB8AC3E}">
        <p14:creationId xmlns:p14="http://schemas.microsoft.com/office/powerpoint/2010/main" val="1099959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Time Management</a:t>
            </a:r>
          </a:p>
        </p:txBody>
      </p:sp>
      <p:sp>
        <p:nvSpPr>
          <p:cNvPr id="6" name="Content Placeholder 5"/>
          <p:cNvSpPr>
            <a:spLocks noGrp="1"/>
          </p:cNvSpPr>
          <p:nvPr>
            <p:ph sz="half" idx="2"/>
          </p:nvPr>
        </p:nvSpPr>
        <p:spPr>
          <a:xfrm>
            <a:off x="4572000" y="2057400"/>
            <a:ext cx="4454525" cy="4343400"/>
          </a:xfrm>
        </p:spPr>
        <p:txBody>
          <a:bodyPr/>
          <a:lstStyle/>
          <a:p>
            <a:r>
              <a:rPr lang="en-US" dirty="0"/>
              <a:t>Time management allows you to manage the tug of war between what you want to do, what you need to do, and what others ask you to do. A key piece of time management is the ability to estimate how long it takes you to do something. </a:t>
            </a:r>
          </a:p>
        </p:txBody>
      </p:sp>
      <p:pic>
        <p:nvPicPr>
          <p:cNvPr id="11" name="Content Placeholder 10"/>
          <p:cNvPicPr>
            <a:picLocks noGrp="1" noChangeAspect="1"/>
          </p:cNvPicPr>
          <p:nvPr>
            <p:ph sz="half" idx="1"/>
          </p:nvPr>
        </p:nvPicPr>
        <p:blipFill>
          <a:blip r:embed="rId2"/>
          <a:srcRect t="-4000" b="-4000"/>
          <a:stretch>
            <a:fillRect/>
          </a:stretch>
        </p:blipFill>
        <p:spPr>
          <a:xfrm>
            <a:off x="838200" y="1981200"/>
            <a:ext cx="3810000" cy="4114800"/>
          </a:xfrm>
        </p:spPr>
      </p:pic>
    </p:spTree>
    <p:extLst>
      <p:ext uri="{BB962C8B-B14F-4D97-AF65-F5344CB8AC3E}">
        <p14:creationId xmlns:p14="http://schemas.microsoft.com/office/powerpoint/2010/main" val="374042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772400" cy="1143000"/>
          </a:xfrm>
        </p:spPr>
        <p:txBody>
          <a:bodyPr/>
          <a:lstStyle/>
          <a:p>
            <a:r>
              <a:rPr lang="en-US" dirty="0">
                <a:solidFill>
                  <a:srgbClr val="003366"/>
                </a:solidFill>
              </a:rPr>
              <a:t>A process called “pruning.”</a:t>
            </a:r>
          </a:p>
        </p:txBody>
      </p:sp>
      <p:sp>
        <p:nvSpPr>
          <p:cNvPr id="5" name="Content Placeholder 4">
            <a:extLst>
              <a:ext uri="{FF2B5EF4-FFF2-40B4-BE49-F238E27FC236}">
                <a16:creationId xmlns:a16="http://schemas.microsoft.com/office/drawing/2014/main" id="{79782600-37FC-D344-95AA-8CA4F828B71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4BCEE6B1-BBEF-E04D-BA0A-F08A0C8CF27C}"/>
              </a:ext>
            </a:extLst>
          </p:cNvPr>
          <p:cNvPicPr>
            <a:picLocks noChangeAspect="1"/>
          </p:cNvPicPr>
          <p:nvPr/>
        </p:nvPicPr>
        <p:blipFill>
          <a:blip r:embed="rId2"/>
          <a:stretch>
            <a:fillRect/>
          </a:stretch>
        </p:blipFill>
        <p:spPr>
          <a:xfrm>
            <a:off x="1397726" y="1981200"/>
            <a:ext cx="7585075" cy="3965531"/>
          </a:xfrm>
          <a:prstGeom prst="rect">
            <a:avLst/>
          </a:prstGeom>
        </p:spPr>
      </p:pic>
    </p:spTree>
    <p:extLst>
      <p:ext uri="{BB962C8B-B14F-4D97-AF65-F5344CB8AC3E}">
        <p14:creationId xmlns:p14="http://schemas.microsoft.com/office/powerpoint/2010/main" val="1906230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Goal-Directed Persistence</a:t>
            </a:r>
          </a:p>
        </p:txBody>
      </p:sp>
      <p:sp>
        <p:nvSpPr>
          <p:cNvPr id="6" name="Content Placeholder 5"/>
          <p:cNvSpPr>
            <a:spLocks noGrp="1"/>
          </p:cNvSpPr>
          <p:nvPr>
            <p:ph sz="half" idx="2"/>
          </p:nvPr>
        </p:nvSpPr>
        <p:spPr>
          <a:xfrm>
            <a:off x="4587875" y="1848394"/>
            <a:ext cx="4454525" cy="4343400"/>
          </a:xfrm>
        </p:spPr>
        <p:txBody>
          <a:bodyPr/>
          <a:lstStyle/>
          <a:p>
            <a:r>
              <a:rPr lang="en-US" dirty="0"/>
              <a:t>This is a giant version of sustained attention (with some response inhibition thrown in there, too). This involves making a goal, being determined to get there, and keeping the goal in mind as you make decisions about how you spend your time. </a:t>
            </a:r>
          </a:p>
        </p:txBody>
      </p:sp>
      <p:pic>
        <p:nvPicPr>
          <p:cNvPr id="7" name="Content Placeholder 6"/>
          <p:cNvPicPr>
            <a:picLocks noGrp="1" noChangeAspect="1"/>
          </p:cNvPicPr>
          <p:nvPr>
            <p:ph sz="half" idx="1"/>
          </p:nvPr>
        </p:nvPicPr>
        <p:blipFill>
          <a:blip r:embed="rId2"/>
          <a:srcRect t="-20806" b="-20806"/>
          <a:stretch>
            <a:fillRect/>
          </a:stretch>
        </p:blipFill>
        <p:spPr>
          <a:xfrm>
            <a:off x="762000" y="1828800"/>
            <a:ext cx="3810000" cy="4114800"/>
          </a:xfrm>
        </p:spPr>
      </p:pic>
    </p:spTree>
    <p:extLst>
      <p:ext uri="{BB962C8B-B14F-4D97-AF65-F5344CB8AC3E}">
        <p14:creationId xmlns:p14="http://schemas.microsoft.com/office/powerpoint/2010/main" val="984463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3366"/>
                </a:solidFill>
              </a:rPr>
              <a:t>Metacognition</a:t>
            </a:r>
          </a:p>
        </p:txBody>
      </p:sp>
      <p:sp>
        <p:nvSpPr>
          <p:cNvPr id="6" name="Content Placeholder 5"/>
          <p:cNvSpPr>
            <a:spLocks noGrp="1"/>
          </p:cNvSpPr>
          <p:nvPr>
            <p:ph sz="half" idx="2"/>
          </p:nvPr>
        </p:nvSpPr>
        <p:spPr>
          <a:xfrm>
            <a:off x="4572000" y="2057400"/>
            <a:ext cx="4454525" cy="4343400"/>
          </a:xfrm>
        </p:spPr>
        <p:txBody>
          <a:bodyPr/>
          <a:lstStyle/>
          <a:p>
            <a:r>
              <a:rPr lang="en-US" sz="2600" dirty="0"/>
              <a:t>This is your brain’s life lesson machine. It allows you to reflect on past actions and behaviors and make informed decisions about how you will act in the future. The formula: </a:t>
            </a:r>
            <a:endParaRPr lang="en-US" dirty="0">
              <a:latin typeface="Calibri"/>
              <a:cs typeface="Calibri"/>
            </a:endParaRPr>
          </a:p>
          <a:p>
            <a:pPr marL="0" indent="0" algn="ctr">
              <a:buNone/>
            </a:pPr>
            <a:r>
              <a:rPr lang="en-US" dirty="0">
                <a:latin typeface="Calibri"/>
                <a:cs typeface="Calibri"/>
              </a:rPr>
              <a:t>what did I do + </a:t>
            </a:r>
          </a:p>
          <a:p>
            <a:pPr marL="0" indent="0" algn="ctr">
              <a:buNone/>
            </a:pPr>
            <a:r>
              <a:rPr lang="en-US" dirty="0">
                <a:latin typeface="Calibri"/>
                <a:cs typeface="Calibri"/>
              </a:rPr>
              <a:t>why did I do it = </a:t>
            </a:r>
          </a:p>
          <a:p>
            <a:pPr marL="0" indent="0" algn="ctr">
              <a:buNone/>
            </a:pPr>
            <a:r>
              <a:rPr lang="en-US" dirty="0">
                <a:latin typeface="Calibri"/>
                <a:cs typeface="Calibri"/>
              </a:rPr>
              <a:t>what will I do the next time?</a:t>
            </a:r>
          </a:p>
        </p:txBody>
      </p:sp>
      <p:pic>
        <p:nvPicPr>
          <p:cNvPr id="7" name="Content Placeholder 6"/>
          <p:cNvPicPr>
            <a:picLocks noGrp="1" noChangeAspect="1"/>
          </p:cNvPicPr>
          <p:nvPr>
            <p:ph sz="half" idx="1"/>
          </p:nvPr>
        </p:nvPicPr>
        <p:blipFill>
          <a:blip r:embed="rId2"/>
          <a:srcRect t="-13391" b="-13391"/>
          <a:stretch>
            <a:fillRect/>
          </a:stretch>
        </p:blipFill>
        <p:spPr>
          <a:xfrm>
            <a:off x="762000" y="1828800"/>
            <a:ext cx="3810000" cy="4114800"/>
          </a:xfrm>
        </p:spPr>
      </p:pic>
    </p:spTree>
    <p:extLst>
      <p:ext uri="{BB962C8B-B14F-4D97-AF65-F5344CB8AC3E}">
        <p14:creationId xmlns:p14="http://schemas.microsoft.com/office/powerpoint/2010/main" val="3799415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003366"/>
                </a:solidFill>
              </a:rPr>
              <a:t>Here’s something else we understand about executive skills:</a:t>
            </a:r>
          </a:p>
        </p:txBody>
      </p:sp>
      <p:sp>
        <p:nvSpPr>
          <p:cNvPr id="6" name="Content Placeholder 5"/>
          <p:cNvSpPr>
            <a:spLocks noGrp="1"/>
          </p:cNvSpPr>
          <p:nvPr>
            <p:ph idx="1"/>
          </p:nvPr>
        </p:nvSpPr>
        <p:spPr>
          <a:xfrm>
            <a:off x="1143000" y="2438400"/>
            <a:ext cx="7772400" cy="4114800"/>
          </a:xfrm>
        </p:spPr>
        <p:txBody>
          <a:bodyPr/>
          <a:lstStyle/>
          <a:p>
            <a:r>
              <a:rPr lang="en-US" dirty="0"/>
              <a:t>People (both kids and adults) seem to have both executive skill strengths and executive skill challenges—some skills come more easily and naturally than others, and individuals vary in their executive skills profile. </a:t>
            </a:r>
          </a:p>
        </p:txBody>
      </p:sp>
    </p:spTree>
    <p:extLst>
      <p:ext uri="{BB962C8B-B14F-4D97-AF65-F5344CB8AC3E}">
        <p14:creationId xmlns:p14="http://schemas.microsoft.com/office/powerpoint/2010/main" val="944117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990600" y="1219200"/>
            <a:ext cx="7772400" cy="1143000"/>
          </a:xfrm>
        </p:spPr>
        <p:txBody>
          <a:bodyPr/>
          <a:lstStyle/>
          <a:p>
            <a:r>
              <a:rPr lang="en-US" dirty="0">
                <a:solidFill>
                  <a:srgbClr val="003366"/>
                </a:solidFill>
              </a:rPr>
              <a:t>Would you like to learn what your profile is?</a:t>
            </a:r>
          </a:p>
        </p:txBody>
      </p:sp>
      <p:sp>
        <p:nvSpPr>
          <p:cNvPr id="3" name="Content Placeholder 2"/>
          <p:cNvSpPr>
            <a:spLocks noGrp="1"/>
          </p:cNvSpPr>
          <p:nvPr>
            <p:ph type="subTitle" sz="quarter" idx="1"/>
          </p:nvPr>
        </p:nvSpPr>
        <p:spPr>
          <a:xfrm>
            <a:off x="1752600" y="2667000"/>
            <a:ext cx="6400800" cy="1752600"/>
          </a:xfrm>
        </p:spPr>
        <p:txBody>
          <a:bodyPr/>
          <a:lstStyle/>
          <a:p>
            <a:r>
              <a:rPr lang="en-US" dirty="0"/>
              <a:t>Take our questionnaire and find out…</a:t>
            </a:r>
          </a:p>
        </p:txBody>
      </p:sp>
      <p:pic>
        <p:nvPicPr>
          <p:cNvPr id="5" name="Online Media 4" title="10 minute Silent Timer - Countdown">
            <a:hlinkClick r:id="" action="ppaction://media"/>
            <a:extLst>
              <a:ext uri="{FF2B5EF4-FFF2-40B4-BE49-F238E27FC236}">
                <a16:creationId xmlns:a16="http://schemas.microsoft.com/office/drawing/2014/main" id="{77D2B4BC-CBDF-4C66-BFB1-6896E8DE7E09}"/>
              </a:ext>
            </a:extLst>
          </p:cNvPr>
          <p:cNvPicPr>
            <a:picLocks noRot="1" noChangeAspect="1"/>
          </p:cNvPicPr>
          <p:nvPr>
            <a:videoFile r:link="rId1"/>
          </p:nvPr>
        </p:nvPicPr>
        <p:blipFill>
          <a:blip r:embed="rId4"/>
          <a:stretch>
            <a:fillRect/>
          </a:stretch>
        </p:blipFill>
        <p:spPr>
          <a:xfrm>
            <a:off x="3606800" y="4114800"/>
            <a:ext cx="2540000" cy="1435100"/>
          </a:xfrm>
          <a:prstGeom prst="rect">
            <a:avLst/>
          </a:prstGeom>
        </p:spPr>
      </p:pic>
    </p:spTree>
    <p:extLst>
      <p:ext uri="{BB962C8B-B14F-4D97-AF65-F5344CB8AC3E}">
        <p14:creationId xmlns:p14="http://schemas.microsoft.com/office/powerpoint/2010/main" val="407908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49D3-893A-4422-B547-6C7E077E0946}"/>
              </a:ext>
            </a:extLst>
          </p:cNvPr>
          <p:cNvSpPr>
            <a:spLocks noGrp="1"/>
          </p:cNvSpPr>
          <p:nvPr>
            <p:ph type="title"/>
          </p:nvPr>
        </p:nvSpPr>
        <p:spPr>
          <a:xfrm>
            <a:off x="1254125" y="152400"/>
            <a:ext cx="7772400" cy="1143000"/>
          </a:xfrm>
        </p:spPr>
        <p:txBody>
          <a:bodyPr/>
          <a:lstStyle/>
          <a:p>
            <a:r>
              <a:rPr lang="en-US" dirty="0"/>
              <a:t>Now it’s time to talk</a:t>
            </a:r>
          </a:p>
        </p:txBody>
      </p:sp>
      <p:sp>
        <p:nvSpPr>
          <p:cNvPr id="3" name="Content Placeholder 2">
            <a:extLst>
              <a:ext uri="{FF2B5EF4-FFF2-40B4-BE49-F238E27FC236}">
                <a16:creationId xmlns:a16="http://schemas.microsoft.com/office/drawing/2014/main" id="{6335DD5F-89EB-4F49-AC1E-B0BDD267E923}"/>
              </a:ext>
            </a:extLst>
          </p:cNvPr>
          <p:cNvSpPr>
            <a:spLocks noGrp="1"/>
          </p:cNvSpPr>
          <p:nvPr>
            <p:ph idx="1"/>
          </p:nvPr>
        </p:nvSpPr>
        <p:spPr>
          <a:xfrm>
            <a:off x="1143000" y="1219200"/>
            <a:ext cx="7772400" cy="5181600"/>
          </a:xfrm>
        </p:spPr>
        <p:txBody>
          <a:bodyPr/>
          <a:lstStyle/>
          <a:p>
            <a:pPr marL="0" indent="0">
              <a:buNone/>
            </a:pPr>
            <a:r>
              <a:rPr lang="en-US" dirty="0"/>
              <a:t>We understand that everyone has a different level of comfort in talking about executive skills.  We offer three options:</a:t>
            </a:r>
          </a:p>
          <a:p>
            <a:pPr lvl="1"/>
            <a:r>
              <a:rPr lang="en-US" dirty="0"/>
              <a:t>Decide you are ready to dive right in and practice using the scripts on the next slide.</a:t>
            </a:r>
          </a:p>
          <a:p>
            <a:pPr lvl="1"/>
            <a:r>
              <a:rPr lang="en-US" dirty="0"/>
              <a:t>Decide to watch the </a:t>
            </a:r>
            <a:r>
              <a:rPr lang="en-US"/>
              <a:t>sample conversation and </a:t>
            </a:r>
            <a:r>
              <a:rPr lang="en-US" dirty="0"/>
              <a:t>read the scripts now but not participate.</a:t>
            </a:r>
          </a:p>
          <a:p>
            <a:pPr lvl="1"/>
            <a:r>
              <a:rPr lang="en-US" dirty="0"/>
              <a:t>Decide that this is not for you right now and leave the webinar after watching the sample conversation.  You can access the slide show from your email when you are ready.</a:t>
            </a:r>
          </a:p>
          <a:p>
            <a:endParaRPr lang="en-US" dirty="0"/>
          </a:p>
        </p:txBody>
      </p:sp>
    </p:spTree>
    <p:extLst>
      <p:ext uri="{BB962C8B-B14F-4D97-AF65-F5344CB8AC3E}">
        <p14:creationId xmlns:p14="http://schemas.microsoft.com/office/powerpoint/2010/main" val="3026142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C864-86C6-44E5-9AA1-6AFEE46AC852}"/>
              </a:ext>
            </a:extLst>
          </p:cNvPr>
          <p:cNvSpPr>
            <a:spLocks noGrp="1"/>
          </p:cNvSpPr>
          <p:nvPr>
            <p:ph type="title"/>
          </p:nvPr>
        </p:nvSpPr>
        <p:spPr/>
        <p:txBody>
          <a:bodyPr/>
          <a:lstStyle/>
          <a:p>
            <a:r>
              <a:rPr lang="en-US" dirty="0"/>
              <a:t>Model Conversation</a:t>
            </a:r>
          </a:p>
        </p:txBody>
      </p:sp>
      <p:pic>
        <p:nvPicPr>
          <p:cNvPr id="3" name="Online Media 2" descr="Evan and Angela test run">
            <a:hlinkClick r:id="" action="ppaction://media"/>
            <a:extLst>
              <a:ext uri="{FF2B5EF4-FFF2-40B4-BE49-F238E27FC236}">
                <a16:creationId xmlns:a16="http://schemas.microsoft.com/office/drawing/2014/main" id="{44819BAB-8586-E24F-9C5D-D664ACB5DDFF}"/>
              </a:ext>
            </a:extLst>
          </p:cNvPr>
          <p:cNvPicPr>
            <a:picLocks noRot="1" noChangeAspect="1"/>
          </p:cNvPicPr>
          <p:nvPr>
            <a:videoFile r:link="rId1"/>
          </p:nvPr>
        </p:nvPicPr>
        <p:blipFill>
          <a:blip r:embed="rId4"/>
          <a:stretch>
            <a:fillRect/>
          </a:stretch>
        </p:blipFill>
        <p:spPr>
          <a:xfrm>
            <a:off x="2144389" y="2057400"/>
            <a:ext cx="6203894" cy="3505200"/>
          </a:xfrm>
          <a:prstGeom prst="rect">
            <a:avLst/>
          </a:prstGeom>
        </p:spPr>
      </p:pic>
    </p:spTree>
    <p:extLst>
      <p:ext uri="{BB962C8B-B14F-4D97-AF65-F5344CB8AC3E}">
        <p14:creationId xmlns:p14="http://schemas.microsoft.com/office/powerpoint/2010/main" val="394811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EFC5-CFCE-224F-B2D9-52D5D524A3F3}"/>
              </a:ext>
            </a:extLst>
          </p:cNvPr>
          <p:cNvSpPr>
            <a:spLocks noGrp="1"/>
          </p:cNvSpPr>
          <p:nvPr>
            <p:ph type="title"/>
          </p:nvPr>
        </p:nvSpPr>
        <p:spPr>
          <a:xfrm>
            <a:off x="381000" y="609600"/>
            <a:ext cx="6553200" cy="1143000"/>
          </a:xfrm>
        </p:spPr>
        <p:txBody>
          <a:bodyPr/>
          <a:lstStyle/>
          <a:p>
            <a:r>
              <a:rPr lang="en-US" sz="3600" dirty="0">
                <a:solidFill>
                  <a:schemeClr val="bg2"/>
                </a:solidFill>
              </a:rPr>
              <a:t>Script for discussion topic 1</a:t>
            </a:r>
            <a:br>
              <a:rPr lang="en-US" sz="3600" dirty="0">
                <a:solidFill>
                  <a:schemeClr val="bg2"/>
                </a:solidFill>
              </a:rPr>
            </a:br>
            <a:r>
              <a:rPr lang="en-US" sz="3600" dirty="0">
                <a:solidFill>
                  <a:schemeClr val="bg2"/>
                </a:solidFill>
              </a:rPr>
              <a:t>Parents’ executive skill strengths</a:t>
            </a:r>
          </a:p>
        </p:txBody>
      </p:sp>
      <p:sp>
        <p:nvSpPr>
          <p:cNvPr id="3" name="Content Placeholder 2">
            <a:extLst>
              <a:ext uri="{FF2B5EF4-FFF2-40B4-BE49-F238E27FC236}">
                <a16:creationId xmlns:a16="http://schemas.microsoft.com/office/drawing/2014/main" id="{BAFBE9C7-425A-044C-A6C9-CDDF50DBA82E}"/>
              </a:ext>
            </a:extLst>
          </p:cNvPr>
          <p:cNvSpPr>
            <a:spLocks noGrp="1"/>
          </p:cNvSpPr>
          <p:nvPr>
            <p:ph idx="1"/>
          </p:nvPr>
        </p:nvSpPr>
        <p:spPr>
          <a:xfrm>
            <a:off x="647700" y="1905000"/>
            <a:ext cx="7848600" cy="4724400"/>
          </a:xfrm>
        </p:spPr>
        <p:txBody>
          <a:bodyPr/>
          <a:lstStyle/>
          <a:p>
            <a:pPr lvl="0"/>
            <a:r>
              <a:rPr lang="en-US" sz="2800" dirty="0"/>
              <a:t>Here are my strongest skills: (list 2 or 3). Here’s how I use them (describe how the skill helps you at home, on the job, or in relationships).</a:t>
            </a:r>
          </a:p>
          <a:p>
            <a:pPr lvl="0"/>
            <a:r>
              <a:rPr lang="en-US" sz="2800" dirty="0"/>
              <a:t>Do you agree that these are strengths for me, or do you see things differently? </a:t>
            </a:r>
          </a:p>
          <a:p>
            <a:pPr lvl="0"/>
            <a:r>
              <a:rPr lang="en-US" sz="2800" dirty="0"/>
              <a:t>Allow your child to share their opinion without judging whether they’re right or wrong. If they don’t agree, you might say, “That’s interesting—I hadn’t really thought about it that way.”</a:t>
            </a:r>
          </a:p>
          <a:p>
            <a:pPr marL="0" indent="0">
              <a:buNone/>
            </a:pPr>
            <a:endParaRPr lang="en-US" sz="2400" dirty="0"/>
          </a:p>
          <a:p>
            <a:endParaRPr lang="en-US" sz="2400" dirty="0"/>
          </a:p>
        </p:txBody>
      </p:sp>
      <p:pic>
        <p:nvPicPr>
          <p:cNvPr id="4" name="Online Media 3" title="5 minute Silent Timer - Countdown">
            <a:hlinkClick r:id="" action="ppaction://media"/>
            <a:extLst>
              <a:ext uri="{FF2B5EF4-FFF2-40B4-BE49-F238E27FC236}">
                <a16:creationId xmlns:a16="http://schemas.microsoft.com/office/drawing/2014/main" id="{25F49C16-EDE6-4872-B743-3352A121DBD7}"/>
              </a:ext>
            </a:extLst>
          </p:cNvPr>
          <p:cNvPicPr>
            <a:picLocks noRot="1" noChangeAspect="1"/>
          </p:cNvPicPr>
          <p:nvPr>
            <a:videoFile r:link="rId1"/>
          </p:nvPr>
        </p:nvPicPr>
        <p:blipFill>
          <a:blip r:embed="rId3"/>
          <a:stretch>
            <a:fillRect/>
          </a:stretch>
        </p:blipFill>
        <p:spPr>
          <a:xfrm>
            <a:off x="7086600" y="609600"/>
            <a:ext cx="1676400" cy="947166"/>
          </a:xfrm>
          <a:prstGeom prst="rect">
            <a:avLst/>
          </a:prstGeom>
        </p:spPr>
      </p:pic>
    </p:spTree>
    <p:extLst>
      <p:ext uri="{BB962C8B-B14F-4D97-AF65-F5344CB8AC3E}">
        <p14:creationId xmlns:p14="http://schemas.microsoft.com/office/powerpoint/2010/main" val="81363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EFC5-CFCE-224F-B2D9-52D5D524A3F3}"/>
              </a:ext>
            </a:extLst>
          </p:cNvPr>
          <p:cNvSpPr>
            <a:spLocks noGrp="1"/>
          </p:cNvSpPr>
          <p:nvPr>
            <p:ph type="title"/>
          </p:nvPr>
        </p:nvSpPr>
        <p:spPr>
          <a:xfrm>
            <a:off x="685800" y="533400"/>
            <a:ext cx="6400800" cy="1143000"/>
          </a:xfrm>
        </p:spPr>
        <p:txBody>
          <a:bodyPr/>
          <a:lstStyle/>
          <a:p>
            <a:r>
              <a:rPr lang="en-US" sz="3600" dirty="0">
                <a:solidFill>
                  <a:schemeClr val="bg2"/>
                </a:solidFill>
              </a:rPr>
              <a:t>Script for discussion topic 2</a:t>
            </a:r>
            <a:br>
              <a:rPr lang="en-US" sz="3600" dirty="0">
                <a:solidFill>
                  <a:schemeClr val="bg2"/>
                </a:solidFill>
              </a:rPr>
            </a:br>
            <a:r>
              <a:rPr lang="en-US" sz="3600" dirty="0">
                <a:solidFill>
                  <a:schemeClr val="bg2"/>
                </a:solidFill>
              </a:rPr>
              <a:t>Kids’ executive skill strengths</a:t>
            </a:r>
          </a:p>
        </p:txBody>
      </p:sp>
      <p:sp>
        <p:nvSpPr>
          <p:cNvPr id="3" name="Content Placeholder 2">
            <a:extLst>
              <a:ext uri="{FF2B5EF4-FFF2-40B4-BE49-F238E27FC236}">
                <a16:creationId xmlns:a16="http://schemas.microsoft.com/office/drawing/2014/main" id="{BAFBE9C7-425A-044C-A6C9-CDDF50DBA82E}"/>
              </a:ext>
            </a:extLst>
          </p:cNvPr>
          <p:cNvSpPr>
            <a:spLocks noGrp="1"/>
          </p:cNvSpPr>
          <p:nvPr>
            <p:ph idx="1"/>
          </p:nvPr>
        </p:nvSpPr>
        <p:spPr>
          <a:xfrm>
            <a:off x="647700" y="1828800"/>
            <a:ext cx="7848600" cy="4724400"/>
          </a:xfrm>
        </p:spPr>
        <p:txBody>
          <a:bodyPr/>
          <a:lstStyle/>
          <a:p>
            <a:pPr lvl="0"/>
            <a:r>
              <a:rPr lang="en-US" sz="2800" dirty="0"/>
              <a:t>Parent asks: What are your strongest skills? Child should select 2-3.</a:t>
            </a:r>
          </a:p>
          <a:p>
            <a:pPr lvl="0"/>
            <a:r>
              <a:rPr lang="en-US" sz="2800" dirty="0"/>
              <a:t>How do these skills help you at school or at home or with friends or with your family? </a:t>
            </a:r>
          </a:p>
          <a:p>
            <a:pPr lvl="0"/>
            <a:r>
              <a:rPr lang="en-US" sz="2800" dirty="0"/>
              <a:t>If you can, give your child other examples of how you see them use their executive skill strengths. </a:t>
            </a:r>
          </a:p>
          <a:p>
            <a:pPr lvl="0"/>
            <a:r>
              <a:rPr lang="en-US" sz="2800" dirty="0"/>
              <a:t>Accept your child’s self-assessment without judgment. However, if you think your child has missed a skill that you think is a strength, mention it and give an example of how the child has used that skill successfully. </a:t>
            </a:r>
          </a:p>
          <a:p>
            <a:pPr marL="0" indent="0">
              <a:buNone/>
            </a:pPr>
            <a:endParaRPr lang="en-US" sz="2000" dirty="0"/>
          </a:p>
          <a:p>
            <a:endParaRPr lang="en-US" sz="2400" dirty="0"/>
          </a:p>
        </p:txBody>
      </p:sp>
      <p:pic>
        <p:nvPicPr>
          <p:cNvPr id="4" name="Online Media 3" title="5 minute Silent Timer - Countdown">
            <a:hlinkClick r:id="" action="ppaction://media"/>
            <a:extLst>
              <a:ext uri="{FF2B5EF4-FFF2-40B4-BE49-F238E27FC236}">
                <a16:creationId xmlns:a16="http://schemas.microsoft.com/office/drawing/2014/main" id="{1CA188DE-F09A-41B0-BB3A-6A0CEBB30605}"/>
              </a:ext>
            </a:extLst>
          </p:cNvPr>
          <p:cNvPicPr>
            <a:picLocks noRot="1" noChangeAspect="1"/>
          </p:cNvPicPr>
          <p:nvPr>
            <a:videoFile r:link="rId1"/>
          </p:nvPr>
        </p:nvPicPr>
        <p:blipFill>
          <a:blip r:embed="rId3"/>
          <a:stretch>
            <a:fillRect/>
          </a:stretch>
        </p:blipFill>
        <p:spPr>
          <a:xfrm>
            <a:off x="7086600" y="609600"/>
            <a:ext cx="1676400" cy="947166"/>
          </a:xfrm>
          <a:prstGeom prst="rect">
            <a:avLst/>
          </a:prstGeom>
        </p:spPr>
      </p:pic>
    </p:spTree>
    <p:extLst>
      <p:ext uri="{BB962C8B-B14F-4D97-AF65-F5344CB8AC3E}">
        <p14:creationId xmlns:p14="http://schemas.microsoft.com/office/powerpoint/2010/main" val="32942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EFC5-CFCE-224F-B2D9-52D5D524A3F3}"/>
              </a:ext>
            </a:extLst>
          </p:cNvPr>
          <p:cNvSpPr>
            <a:spLocks noGrp="1"/>
          </p:cNvSpPr>
          <p:nvPr>
            <p:ph type="title"/>
          </p:nvPr>
        </p:nvSpPr>
        <p:spPr>
          <a:xfrm>
            <a:off x="381000" y="533400"/>
            <a:ext cx="6781800" cy="1143000"/>
          </a:xfrm>
        </p:spPr>
        <p:txBody>
          <a:bodyPr/>
          <a:lstStyle/>
          <a:p>
            <a:r>
              <a:rPr lang="en-US" sz="3600" dirty="0">
                <a:solidFill>
                  <a:schemeClr val="bg2"/>
                </a:solidFill>
              </a:rPr>
              <a:t>Script for discussion topic 3</a:t>
            </a:r>
            <a:br>
              <a:rPr lang="en-US" sz="3600" dirty="0">
                <a:solidFill>
                  <a:schemeClr val="bg2"/>
                </a:solidFill>
              </a:rPr>
            </a:br>
            <a:r>
              <a:rPr lang="en-US" sz="3600" dirty="0">
                <a:solidFill>
                  <a:schemeClr val="bg2"/>
                </a:solidFill>
              </a:rPr>
              <a:t>Parents’ executive skill challenges</a:t>
            </a:r>
          </a:p>
        </p:txBody>
      </p:sp>
      <p:sp>
        <p:nvSpPr>
          <p:cNvPr id="3" name="Content Placeholder 2">
            <a:extLst>
              <a:ext uri="{FF2B5EF4-FFF2-40B4-BE49-F238E27FC236}">
                <a16:creationId xmlns:a16="http://schemas.microsoft.com/office/drawing/2014/main" id="{BAFBE9C7-425A-044C-A6C9-CDDF50DBA82E}"/>
              </a:ext>
            </a:extLst>
          </p:cNvPr>
          <p:cNvSpPr>
            <a:spLocks noGrp="1"/>
          </p:cNvSpPr>
          <p:nvPr>
            <p:ph idx="1"/>
          </p:nvPr>
        </p:nvSpPr>
        <p:spPr>
          <a:xfrm>
            <a:off x="647700" y="1905000"/>
            <a:ext cx="7848600" cy="4724400"/>
          </a:xfrm>
        </p:spPr>
        <p:txBody>
          <a:bodyPr/>
          <a:lstStyle/>
          <a:p>
            <a:pPr lvl="0"/>
            <a:r>
              <a:rPr lang="en-US" sz="2800" dirty="0"/>
              <a:t>One of my executive skill challenges is ___________. Here’s how this can get in the way for me (use examples from home, work, or relationships).</a:t>
            </a:r>
          </a:p>
          <a:p>
            <a:pPr lvl="0"/>
            <a:r>
              <a:rPr lang="en-US" sz="2800" dirty="0"/>
              <a:t>Repeat this with 1-2 other skills.</a:t>
            </a:r>
          </a:p>
          <a:p>
            <a:pPr lvl="0"/>
            <a:r>
              <a:rPr lang="en-US" sz="2800" dirty="0"/>
              <a:t>You may want to give your child the opportunity to share other examples of how they’ve seen your executive skill challenge “in action.” Be able to laugh at yourself (!)</a:t>
            </a:r>
          </a:p>
          <a:p>
            <a:pPr marL="0" indent="0">
              <a:buNone/>
            </a:pPr>
            <a:endParaRPr lang="en-US" sz="2400" dirty="0"/>
          </a:p>
          <a:p>
            <a:endParaRPr lang="en-US" sz="2400" dirty="0"/>
          </a:p>
        </p:txBody>
      </p:sp>
      <p:pic>
        <p:nvPicPr>
          <p:cNvPr id="4" name="Online Media 3" title="5 minute Silent Timer - Countdown">
            <a:hlinkClick r:id="" action="ppaction://media"/>
            <a:extLst>
              <a:ext uri="{FF2B5EF4-FFF2-40B4-BE49-F238E27FC236}">
                <a16:creationId xmlns:a16="http://schemas.microsoft.com/office/drawing/2014/main" id="{26876BD6-C9D8-487A-B9F9-0997ACBDBDF4}"/>
              </a:ext>
            </a:extLst>
          </p:cNvPr>
          <p:cNvPicPr>
            <a:picLocks noRot="1" noChangeAspect="1"/>
          </p:cNvPicPr>
          <p:nvPr>
            <a:videoFile r:link="rId1"/>
          </p:nvPr>
        </p:nvPicPr>
        <p:blipFill>
          <a:blip r:embed="rId3"/>
          <a:stretch>
            <a:fillRect/>
          </a:stretch>
        </p:blipFill>
        <p:spPr>
          <a:xfrm>
            <a:off x="7162800" y="729234"/>
            <a:ext cx="1676400" cy="947166"/>
          </a:xfrm>
          <a:prstGeom prst="rect">
            <a:avLst/>
          </a:prstGeom>
        </p:spPr>
      </p:pic>
    </p:spTree>
    <p:extLst>
      <p:ext uri="{BB962C8B-B14F-4D97-AF65-F5344CB8AC3E}">
        <p14:creationId xmlns:p14="http://schemas.microsoft.com/office/powerpoint/2010/main" val="42481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EEFC5-CFCE-224F-B2D9-52D5D524A3F3}"/>
              </a:ext>
            </a:extLst>
          </p:cNvPr>
          <p:cNvSpPr>
            <a:spLocks noGrp="1"/>
          </p:cNvSpPr>
          <p:nvPr>
            <p:ph type="title"/>
          </p:nvPr>
        </p:nvSpPr>
        <p:spPr>
          <a:xfrm>
            <a:off x="381000" y="533400"/>
            <a:ext cx="6553200" cy="1143000"/>
          </a:xfrm>
        </p:spPr>
        <p:txBody>
          <a:bodyPr/>
          <a:lstStyle/>
          <a:p>
            <a:r>
              <a:rPr lang="en-US" sz="3600" dirty="0">
                <a:solidFill>
                  <a:schemeClr val="bg2"/>
                </a:solidFill>
              </a:rPr>
              <a:t>Script for discussion topic 4</a:t>
            </a:r>
            <a:br>
              <a:rPr lang="en-US" sz="3600" dirty="0">
                <a:solidFill>
                  <a:schemeClr val="bg2"/>
                </a:solidFill>
              </a:rPr>
            </a:br>
            <a:r>
              <a:rPr lang="en-US" sz="3600" dirty="0">
                <a:solidFill>
                  <a:schemeClr val="bg2"/>
                </a:solidFill>
              </a:rPr>
              <a:t>Kids’ executive skill challenges</a:t>
            </a:r>
          </a:p>
        </p:txBody>
      </p:sp>
      <p:sp>
        <p:nvSpPr>
          <p:cNvPr id="3" name="Content Placeholder 2">
            <a:extLst>
              <a:ext uri="{FF2B5EF4-FFF2-40B4-BE49-F238E27FC236}">
                <a16:creationId xmlns:a16="http://schemas.microsoft.com/office/drawing/2014/main" id="{BAFBE9C7-425A-044C-A6C9-CDDF50DBA82E}"/>
              </a:ext>
            </a:extLst>
          </p:cNvPr>
          <p:cNvSpPr>
            <a:spLocks noGrp="1"/>
          </p:cNvSpPr>
          <p:nvPr>
            <p:ph idx="1"/>
          </p:nvPr>
        </p:nvSpPr>
        <p:spPr>
          <a:xfrm>
            <a:off x="647700" y="1905000"/>
            <a:ext cx="7848600" cy="4724400"/>
          </a:xfrm>
        </p:spPr>
        <p:txBody>
          <a:bodyPr/>
          <a:lstStyle/>
          <a:p>
            <a:pPr lvl="0"/>
            <a:r>
              <a:rPr lang="en-US" dirty="0"/>
              <a:t>So, what have you listed as your biggest challenges? </a:t>
            </a:r>
          </a:p>
          <a:p>
            <a:pPr lvl="0"/>
            <a:r>
              <a:rPr lang="en-US" dirty="0"/>
              <a:t>Can you give an example of how those challenges get in the way (at home, at school, in a job, or in relationships?)</a:t>
            </a:r>
          </a:p>
          <a:p>
            <a:pPr marL="0" indent="0">
              <a:buNone/>
            </a:pPr>
            <a:endParaRPr lang="en-US" sz="2400" dirty="0"/>
          </a:p>
          <a:p>
            <a:endParaRPr lang="en-US" sz="2400" dirty="0"/>
          </a:p>
        </p:txBody>
      </p:sp>
      <p:pic>
        <p:nvPicPr>
          <p:cNvPr id="4" name="Online Media 3" title="5 minute Silent Timer - Countdown">
            <a:hlinkClick r:id="" action="ppaction://media"/>
            <a:extLst>
              <a:ext uri="{FF2B5EF4-FFF2-40B4-BE49-F238E27FC236}">
                <a16:creationId xmlns:a16="http://schemas.microsoft.com/office/drawing/2014/main" id="{1D045EB8-779F-42E9-9FD0-F60E3456F763}"/>
              </a:ext>
            </a:extLst>
          </p:cNvPr>
          <p:cNvPicPr>
            <a:picLocks noRot="1" noChangeAspect="1"/>
          </p:cNvPicPr>
          <p:nvPr>
            <a:videoFile r:link="rId1"/>
          </p:nvPr>
        </p:nvPicPr>
        <p:blipFill>
          <a:blip r:embed="rId3"/>
          <a:stretch>
            <a:fillRect/>
          </a:stretch>
        </p:blipFill>
        <p:spPr>
          <a:xfrm>
            <a:off x="7086600" y="609600"/>
            <a:ext cx="1676400" cy="947166"/>
          </a:xfrm>
          <a:prstGeom prst="rect">
            <a:avLst/>
          </a:prstGeom>
        </p:spPr>
      </p:pic>
    </p:spTree>
    <p:extLst>
      <p:ext uri="{BB962C8B-B14F-4D97-AF65-F5344CB8AC3E}">
        <p14:creationId xmlns:p14="http://schemas.microsoft.com/office/powerpoint/2010/main" val="81627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solidFill>
                  <a:srgbClr val="003366"/>
                </a:solidFill>
              </a:rPr>
              <a:t>WHAT’S PRUNING?!</a:t>
            </a:r>
          </a:p>
        </p:txBody>
      </p:sp>
      <p:sp>
        <p:nvSpPr>
          <p:cNvPr id="3" name="Content Placeholder 2"/>
          <p:cNvSpPr>
            <a:spLocks noGrp="1"/>
          </p:cNvSpPr>
          <p:nvPr>
            <p:ph idx="1"/>
          </p:nvPr>
        </p:nvSpPr>
        <p:spPr/>
        <p:txBody>
          <a:bodyPr/>
          <a:lstStyle/>
          <a:p>
            <a:r>
              <a:rPr lang="en-US" dirty="0"/>
              <a:t>Because the number of neural circuits has become unmanageable by the early teen years, the brain starts a “weeding” process—eliminating the neural connections it’s not using.</a:t>
            </a:r>
          </a:p>
        </p:txBody>
      </p:sp>
    </p:spTree>
    <p:extLst>
      <p:ext uri="{BB962C8B-B14F-4D97-AF65-F5344CB8AC3E}">
        <p14:creationId xmlns:p14="http://schemas.microsoft.com/office/powerpoint/2010/main" val="3372191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C545B-61FA-6048-9CF8-15A3DF31B7A4}"/>
              </a:ext>
            </a:extLst>
          </p:cNvPr>
          <p:cNvSpPr>
            <a:spLocks noGrp="1"/>
          </p:cNvSpPr>
          <p:nvPr>
            <p:ph type="title"/>
          </p:nvPr>
        </p:nvSpPr>
        <p:spPr>
          <a:xfrm>
            <a:off x="1066800" y="388419"/>
            <a:ext cx="5638800" cy="1143000"/>
          </a:xfrm>
        </p:spPr>
        <p:txBody>
          <a:bodyPr/>
          <a:lstStyle/>
          <a:p>
            <a:r>
              <a:rPr lang="en-US" dirty="0">
                <a:solidFill>
                  <a:schemeClr val="bg2"/>
                </a:solidFill>
              </a:rPr>
              <a:t>Comparing Profiles</a:t>
            </a:r>
          </a:p>
        </p:txBody>
      </p:sp>
      <p:sp>
        <p:nvSpPr>
          <p:cNvPr id="3" name="Content Placeholder 2">
            <a:extLst>
              <a:ext uri="{FF2B5EF4-FFF2-40B4-BE49-F238E27FC236}">
                <a16:creationId xmlns:a16="http://schemas.microsoft.com/office/drawing/2014/main" id="{E27DD7DC-EAA5-4942-A39D-C6CEBB11FB5F}"/>
              </a:ext>
            </a:extLst>
          </p:cNvPr>
          <p:cNvSpPr>
            <a:spLocks noGrp="1"/>
          </p:cNvSpPr>
          <p:nvPr>
            <p:ph idx="1"/>
          </p:nvPr>
        </p:nvSpPr>
        <p:spPr>
          <a:xfrm>
            <a:off x="533400" y="1752600"/>
            <a:ext cx="7848600" cy="4648200"/>
          </a:xfrm>
        </p:spPr>
        <p:txBody>
          <a:bodyPr/>
          <a:lstStyle/>
          <a:p>
            <a:r>
              <a:rPr lang="en-US" sz="2800" dirty="0"/>
              <a:t>We have found that people who are naturally good at a particular executive skill have difficulty understanding people who are naturally “bad” at that same skill. </a:t>
            </a:r>
          </a:p>
          <a:p>
            <a:r>
              <a:rPr lang="en-US" sz="2800" dirty="0"/>
              <a:t>In fact, where profiles differ can sometimes signal tension points in relationships.</a:t>
            </a:r>
          </a:p>
          <a:p>
            <a:r>
              <a:rPr lang="en-US" sz="2800" dirty="0"/>
              <a:t>Between now and our next session, you may want to think about whether the differences in your profiles contribute to a lack of understanding—not to mention the occasional argument!</a:t>
            </a:r>
          </a:p>
          <a:p>
            <a:endParaRPr lang="en-US" dirty="0"/>
          </a:p>
        </p:txBody>
      </p:sp>
    </p:spTree>
    <p:extLst>
      <p:ext uri="{BB962C8B-B14F-4D97-AF65-F5344CB8AC3E}">
        <p14:creationId xmlns:p14="http://schemas.microsoft.com/office/powerpoint/2010/main" val="422030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C027A-F564-8E4B-8FAF-D9D5CC3B7F4B}"/>
              </a:ext>
            </a:extLst>
          </p:cNvPr>
          <p:cNvSpPr>
            <a:spLocks noGrp="1"/>
          </p:cNvSpPr>
          <p:nvPr>
            <p:ph type="title"/>
          </p:nvPr>
        </p:nvSpPr>
        <p:spPr/>
        <p:txBody>
          <a:bodyPr/>
          <a:lstStyle/>
          <a:p>
            <a:r>
              <a:rPr lang="en-US" dirty="0">
                <a:solidFill>
                  <a:schemeClr val="bg2"/>
                </a:solidFill>
              </a:rPr>
              <a:t>Debrief and Next Steps</a:t>
            </a:r>
          </a:p>
        </p:txBody>
      </p:sp>
      <p:sp>
        <p:nvSpPr>
          <p:cNvPr id="3" name="Content Placeholder 2">
            <a:extLst>
              <a:ext uri="{FF2B5EF4-FFF2-40B4-BE49-F238E27FC236}">
                <a16:creationId xmlns:a16="http://schemas.microsoft.com/office/drawing/2014/main" id="{ACC8B683-ACAF-D141-A019-9E9C31D2BF19}"/>
              </a:ext>
            </a:extLst>
          </p:cNvPr>
          <p:cNvSpPr>
            <a:spLocks noGrp="1"/>
          </p:cNvSpPr>
          <p:nvPr>
            <p:ph idx="1"/>
          </p:nvPr>
        </p:nvSpPr>
        <p:spPr/>
        <p:txBody>
          <a:bodyPr/>
          <a:lstStyle/>
          <a:p>
            <a:r>
              <a:rPr lang="en-US" dirty="0"/>
              <a:t>In the Q&amp;A consider writing in how you might finish this sentence:</a:t>
            </a:r>
          </a:p>
          <a:p>
            <a:pPr lvl="1"/>
            <a:r>
              <a:rPr lang="en-US" dirty="0"/>
              <a:t>Tonight, I learned…</a:t>
            </a:r>
          </a:p>
          <a:p>
            <a:r>
              <a:rPr lang="en-US" dirty="0"/>
              <a:t>Next time we meet…</a:t>
            </a:r>
          </a:p>
        </p:txBody>
      </p:sp>
    </p:spTree>
    <p:extLst>
      <p:ext uri="{BB962C8B-B14F-4D97-AF65-F5344CB8AC3E}">
        <p14:creationId xmlns:p14="http://schemas.microsoft.com/office/powerpoint/2010/main" val="2047111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6E8DCC-B22C-449A-B6EE-3DFD02B2DAE0}"/>
              </a:ext>
            </a:extLst>
          </p:cNvPr>
          <p:cNvSpPr/>
          <p:nvPr/>
        </p:nvSpPr>
        <p:spPr>
          <a:xfrm>
            <a:off x="0" y="1729776"/>
            <a:ext cx="9144000" cy="3139321"/>
          </a:xfrm>
          <a:prstGeom prst="rect">
            <a:avLst/>
          </a:prstGeom>
        </p:spPr>
        <p:txBody>
          <a:bodyPr wrap="square">
            <a:spAutoFit/>
          </a:bodyPr>
          <a:lstStyle/>
          <a:p>
            <a:pPr indent="342900">
              <a:tabLst>
                <a:tab pos="2185988" algn="l"/>
                <a:tab pos="4114800" algn="l"/>
              </a:tabLst>
            </a:pPr>
            <a:r>
              <a:rPr lang="en-US" sz="3300" b="1" dirty="0">
                <a:solidFill>
                  <a:srgbClr val="1F4E79"/>
                </a:solidFill>
                <a:latin typeface="Arial" panose="020B0604020202020204" pitchFamily="34" charset="0"/>
                <a:ea typeface="Times New Roman" panose="02020603050405020304" pitchFamily="18" charset="0"/>
              </a:rPr>
              <a:t>A ~ C	  </a:t>
            </a:r>
            <a:r>
              <a:rPr lang="en-US" u="sng" dirty="0">
                <a:solidFill>
                  <a:srgbClr val="1F4E79"/>
                </a:solidFill>
                <a:latin typeface="Times New Roman" panose="02020603050405020304" pitchFamily="18" charset="0"/>
                <a:ea typeface="Times New Roman" panose="02020603050405020304" pitchFamily="18" charset="0"/>
                <a:hlinkClick r:id="rId2"/>
              </a:rPr>
              <a:t>Brianna.Ledoux@Sau26.org</a:t>
            </a:r>
            <a:r>
              <a:rPr lang="en-US" sz="3300" b="1" dirty="0">
                <a:solidFill>
                  <a:srgbClr val="1F4E79"/>
                </a:solidFill>
                <a:latin typeface="Arial" panose="020B0604020202020204" pitchFamily="34" charset="0"/>
                <a:ea typeface="Times New Roman" panose="02020603050405020304" pitchFamily="18" charset="0"/>
              </a:rPr>
              <a:t>	Ms. Ledoux</a:t>
            </a:r>
            <a:endParaRPr lang="en-US" sz="1200" dirty="0">
              <a:ea typeface="Times New Roman" panose="02020603050405020304" pitchFamily="18" charset="0"/>
            </a:endParaRPr>
          </a:p>
          <a:p>
            <a:pPr indent="342900" algn="just">
              <a:tabLst>
                <a:tab pos="685800" algn="l"/>
                <a:tab pos="2185988" algn="l"/>
                <a:tab pos="4114800" algn="l"/>
              </a:tabLst>
            </a:pPr>
            <a:r>
              <a:rPr lang="en-US" sz="825" b="1" dirty="0">
                <a:solidFill>
                  <a:srgbClr val="1F4E79"/>
                </a:solidFill>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indent="342900" algn="just">
              <a:tabLst>
                <a:tab pos="2185988" algn="l"/>
                <a:tab pos="4114800" algn="l"/>
              </a:tabLst>
            </a:pPr>
            <a:r>
              <a:rPr lang="en-US" sz="3300" b="1" dirty="0">
                <a:solidFill>
                  <a:srgbClr val="1F4E79"/>
                </a:solidFill>
                <a:latin typeface="Arial" panose="020B0604020202020204" pitchFamily="34" charset="0"/>
                <a:ea typeface="Times New Roman" panose="02020603050405020304" pitchFamily="18" charset="0"/>
              </a:rPr>
              <a:t>D ~ G	  </a:t>
            </a:r>
            <a:r>
              <a:rPr lang="en-US" u="sng" dirty="0">
                <a:solidFill>
                  <a:srgbClr val="1F4E79"/>
                </a:solidFill>
                <a:latin typeface="Times New Roman" panose="02020603050405020304" pitchFamily="18" charset="0"/>
                <a:ea typeface="Times New Roman" panose="02020603050405020304" pitchFamily="18" charset="0"/>
                <a:hlinkClick r:id="rId3"/>
              </a:rPr>
              <a:t>Rebekah.Spotts@Sau26.org</a:t>
            </a:r>
            <a:r>
              <a:rPr lang="en-US" sz="3300" b="1" dirty="0">
                <a:solidFill>
                  <a:srgbClr val="1F4E79"/>
                </a:solidFill>
                <a:latin typeface="Arial" panose="020B0604020202020204" pitchFamily="34" charset="0"/>
                <a:ea typeface="Times New Roman" panose="02020603050405020304" pitchFamily="18" charset="0"/>
              </a:rPr>
              <a:t>	Ms. </a:t>
            </a:r>
            <a:r>
              <a:rPr lang="en-US" sz="3300" b="1" dirty="0" err="1">
                <a:solidFill>
                  <a:srgbClr val="1F4E79"/>
                </a:solidFill>
                <a:latin typeface="Arial" panose="020B0604020202020204" pitchFamily="34" charset="0"/>
                <a:ea typeface="Times New Roman" panose="02020603050405020304" pitchFamily="18" charset="0"/>
              </a:rPr>
              <a:t>Spotts</a:t>
            </a:r>
            <a:endParaRPr lang="en-US" sz="1200" dirty="0">
              <a:ea typeface="Times New Roman" panose="02020603050405020304" pitchFamily="18" charset="0"/>
            </a:endParaRPr>
          </a:p>
          <a:p>
            <a:pPr indent="342900" algn="just">
              <a:tabLst>
                <a:tab pos="685800" algn="l"/>
                <a:tab pos="2185988" algn="l"/>
                <a:tab pos="4114800" algn="l"/>
              </a:tabLst>
            </a:pPr>
            <a:r>
              <a:rPr lang="en-US" sz="825" b="1" dirty="0">
                <a:solidFill>
                  <a:srgbClr val="1F4E79"/>
                </a:solidFill>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indent="342900" algn="just">
              <a:tabLst>
                <a:tab pos="2185988" algn="l"/>
                <a:tab pos="4114800" algn="l"/>
              </a:tabLst>
            </a:pPr>
            <a:r>
              <a:rPr lang="en-US" sz="3300" b="1" dirty="0">
                <a:solidFill>
                  <a:srgbClr val="1F4E79"/>
                </a:solidFill>
                <a:latin typeface="Arial" panose="020B0604020202020204" pitchFamily="34" charset="0"/>
                <a:ea typeface="Times New Roman" panose="02020603050405020304" pitchFamily="18" charset="0"/>
              </a:rPr>
              <a:t>H ~ </a:t>
            </a:r>
            <a:r>
              <a:rPr lang="en-US" sz="3300" b="1" dirty="0" err="1">
                <a:solidFill>
                  <a:srgbClr val="1F4E79"/>
                </a:solidFill>
                <a:latin typeface="Arial" panose="020B0604020202020204" pitchFamily="34" charset="0"/>
                <a:ea typeface="Times New Roman" panose="02020603050405020304" pitchFamily="18" charset="0"/>
              </a:rPr>
              <a:t>Maq</a:t>
            </a:r>
            <a:r>
              <a:rPr lang="en-US" sz="3300" b="1" dirty="0">
                <a:solidFill>
                  <a:srgbClr val="1F4E79"/>
                </a:solidFill>
                <a:latin typeface="Arial" panose="020B0604020202020204" pitchFamily="34" charset="0"/>
                <a:ea typeface="Times New Roman" panose="02020603050405020304" pitchFamily="18" charset="0"/>
              </a:rPr>
              <a:t>	  </a:t>
            </a:r>
            <a:r>
              <a:rPr lang="en-US" dirty="0">
                <a:solidFill>
                  <a:srgbClr val="1F4E79"/>
                </a:solidFill>
                <a:latin typeface="Times New Roman" panose="02020603050405020304" pitchFamily="18" charset="0"/>
                <a:ea typeface="Times New Roman" panose="02020603050405020304" pitchFamily="18" charset="0"/>
                <a:hlinkClick r:id="rId4"/>
              </a:rPr>
              <a:t>Tania.Isenberger@Sau26.org</a:t>
            </a:r>
            <a:r>
              <a:rPr lang="en-US" dirty="0">
                <a:solidFill>
                  <a:srgbClr val="1F4E79"/>
                </a:solidFill>
                <a:latin typeface="Times New Roman" panose="02020603050405020304" pitchFamily="18" charset="0"/>
                <a:ea typeface="Times New Roman" panose="02020603050405020304" pitchFamily="18" charset="0"/>
              </a:rPr>
              <a:t> </a:t>
            </a:r>
            <a:r>
              <a:rPr lang="en-US" sz="3300" b="1" dirty="0">
                <a:solidFill>
                  <a:srgbClr val="1F4E79"/>
                </a:solidFill>
                <a:latin typeface="Arial" panose="020B0604020202020204" pitchFamily="34" charset="0"/>
                <a:ea typeface="Times New Roman" panose="02020603050405020304" pitchFamily="18" charset="0"/>
              </a:rPr>
              <a:t>	Ms. </a:t>
            </a:r>
            <a:r>
              <a:rPr lang="en-US" sz="3300" b="1" dirty="0" err="1">
                <a:solidFill>
                  <a:srgbClr val="1F4E79"/>
                </a:solidFill>
                <a:latin typeface="Arial" panose="020B0604020202020204" pitchFamily="34" charset="0"/>
                <a:ea typeface="Times New Roman" panose="02020603050405020304" pitchFamily="18" charset="0"/>
              </a:rPr>
              <a:t>Isenberger</a:t>
            </a:r>
            <a:endParaRPr lang="en-US" sz="1200" dirty="0">
              <a:ea typeface="Times New Roman" panose="02020603050405020304" pitchFamily="18" charset="0"/>
            </a:endParaRPr>
          </a:p>
          <a:p>
            <a:pPr indent="342900" algn="just">
              <a:tabLst>
                <a:tab pos="685800" algn="l"/>
                <a:tab pos="2185988" algn="l"/>
                <a:tab pos="4114800" algn="l"/>
              </a:tabLst>
            </a:pPr>
            <a:r>
              <a:rPr lang="en-US" sz="825" b="1" dirty="0">
                <a:solidFill>
                  <a:srgbClr val="1F4E79"/>
                </a:solidFill>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indent="342900" algn="just">
              <a:tabLst>
                <a:tab pos="2185988" algn="l"/>
                <a:tab pos="4114800" algn="l"/>
              </a:tabLst>
            </a:pPr>
            <a:r>
              <a:rPr lang="en-US" sz="3300" b="1" dirty="0">
                <a:solidFill>
                  <a:srgbClr val="1F4E79"/>
                </a:solidFill>
                <a:latin typeface="Arial" panose="020B0604020202020204" pitchFamily="34" charset="0"/>
                <a:ea typeface="Times New Roman" panose="02020603050405020304" pitchFamily="18" charset="0"/>
              </a:rPr>
              <a:t>Mar ~ Rob</a:t>
            </a:r>
            <a:r>
              <a:rPr lang="en-US" sz="1200" b="1" dirty="0">
                <a:solidFill>
                  <a:srgbClr val="1F4E79"/>
                </a:solidFill>
                <a:ea typeface="Times New Roman" panose="02020603050405020304" pitchFamily="18" charset="0"/>
              </a:rPr>
              <a:t>   </a:t>
            </a:r>
            <a:r>
              <a:rPr lang="en-US" dirty="0">
                <a:solidFill>
                  <a:srgbClr val="1F4E79"/>
                </a:solidFill>
                <a:latin typeface="Times New Roman" panose="02020603050405020304" pitchFamily="18" charset="0"/>
                <a:ea typeface="Times New Roman" panose="02020603050405020304" pitchFamily="18" charset="0"/>
                <a:hlinkClick r:id="rId5"/>
              </a:rPr>
              <a:t>Katherine.Colbert@Sau26.org</a:t>
            </a:r>
            <a:r>
              <a:rPr lang="en-US" dirty="0">
                <a:solidFill>
                  <a:srgbClr val="1F4E79"/>
                </a:solidFill>
                <a:latin typeface="Times New Roman" panose="02020603050405020304" pitchFamily="18" charset="0"/>
                <a:ea typeface="Times New Roman" panose="02020603050405020304" pitchFamily="18" charset="0"/>
              </a:rPr>
              <a:t> </a:t>
            </a:r>
            <a:r>
              <a:rPr lang="en-US" sz="3300" b="1" dirty="0">
                <a:solidFill>
                  <a:srgbClr val="1F4E79"/>
                </a:solidFill>
                <a:latin typeface="Arial" panose="020B0604020202020204" pitchFamily="34" charset="0"/>
                <a:ea typeface="Times New Roman" panose="02020603050405020304" pitchFamily="18" charset="0"/>
              </a:rPr>
              <a:t>	Mrs. Colbert</a:t>
            </a:r>
            <a:endParaRPr lang="en-US" sz="1200" dirty="0">
              <a:ea typeface="Times New Roman" panose="02020603050405020304" pitchFamily="18" charset="0"/>
            </a:endParaRPr>
          </a:p>
          <a:p>
            <a:pPr indent="342900" algn="just">
              <a:tabLst>
                <a:tab pos="685800" algn="l"/>
                <a:tab pos="2185988" algn="l"/>
                <a:tab pos="4114800" algn="l"/>
              </a:tabLst>
            </a:pPr>
            <a:r>
              <a:rPr lang="en-US" sz="825" b="1" dirty="0">
                <a:solidFill>
                  <a:srgbClr val="1F4E79"/>
                </a:solidFill>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a:p>
            <a:pPr indent="342900" algn="just">
              <a:tabLst>
                <a:tab pos="685800" algn="l"/>
                <a:tab pos="2185988" algn="l"/>
                <a:tab pos="4114800" algn="l"/>
              </a:tabLst>
            </a:pPr>
            <a:r>
              <a:rPr lang="en-US" sz="3300" b="1" dirty="0">
                <a:solidFill>
                  <a:srgbClr val="1F4E79"/>
                </a:solidFill>
                <a:latin typeface="Arial" panose="020B0604020202020204" pitchFamily="34" charset="0"/>
                <a:ea typeface="Times New Roman" panose="02020603050405020304" pitchFamily="18" charset="0"/>
              </a:rPr>
              <a:t>Roc ~ Z	   </a:t>
            </a:r>
            <a:r>
              <a:rPr lang="en-US" u="sng" dirty="0">
                <a:solidFill>
                  <a:srgbClr val="1F4E79"/>
                </a:solidFill>
                <a:latin typeface="Times New Roman" panose="02020603050405020304" pitchFamily="18" charset="0"/>
                <a:ea typeface="Times New Roman" panose="02020603050405020304" pitchFamily="18" charset="0"/>
                <a:hlinkClick r:id="rId6"/>
              </a:rPr>
              <a:t>Daniel.Leone@Sau26.org</a:t>
            </a:r>
            <a:r>
              <a:rPr lang="en-US" sz="3300" b="1" dirty="0">
                <a:solidFill>
                  <a:srgbClr val="1F4E79"/>
                </a:solidFill>
                <a:latin typeface="Arial" panose="020B0604020202020204" pitchFamily="34" charset="0"/>
                <a:ea typeface="Times New Roman" panose="02020603050405020304" pitchFamily="18" charset="0"/>
              </a:rPr>
              <a:t>	Mr. Leone</a:t>
            </a:r>
            <a:r>
              <a:rPr lang="en-US" sz="825" b="1" dirty="0">
                <a:solidFill>
                  <a:srgbClr val="1F4E79"/>
                </a:solidFill>
                <a:latin typeface="Arial" panose="020B0604020202020204" pitchFamily="34" charset="0"/>
                <a:ea typeface="Times New Roman" panose="02020603050405020304" pitchFamily="18" charset="0"/>
              </a:rPr>
              <a:t> </a:t>
            </a:r>
            <a:endParaRPr lang="en-US" sz="1200" dirty="0">
              <a:ea typeface="Times New Roman" panose="02020603050405020304" pitchFamily="18" charset="0"/>
            </a:endParaRPr>
          </a:p>
        </p:txBody>
      </p:sp>
      <p:sp>
        <p:nvSpPr>
          <p:cNvPr id="3" name="TextBox 2">
            <a:extLst>
              <a:ext uri="{FF2B5EF4-FFF2-40B4-BE49-F238E27FC236}">
                <a16:creationId xmlns:a16="http://schemas.microsoft.com/office/drawing/2014/main" id="{28AA76AD-FF21-438B-9E35-420B87D35212}"/>
              </a:ext>
            </a:extLst>
          </p:cNvPr>
          <p:cNvSpPr txBox="1"/>
          <p:nvPr/>
        </p:nvSpPr>
        <p:spPr>
          <a:xfrm>
            <a:off x="981221" y="685800"/>
            <a:ext cx="6963509" cy="523220"/>
          </a:xfrm>
          <a:prstGeom prst="rect">
            <a:avLst/>
          </a:prstGeom>
          <a:noFill/>
        </p:spPr>
        <p:txBody>
          <a:bodyPr wrap="square" rtlCol="0">
            <a:spAutoFit/>
          </a:bodyPr>
          <a:lstStyle/>
          <a:p>
            <a:pPr algn="ctr"/>
            <a:r>
              <a:rPr lang="en-US" sz="2800" b="1" dirty="0">
                <a:solidFill>
                  <a:schemeClr val="bg2">
                    <a:lumMod val="75000"/>
                  </a:schemeClr>
                </a:solidFill>
                <a:latin typeface="+mj-lt"/>
                <a:cs typeface="Arial" panose="020B0604020202020204" pitchFamily="34" charset="0"/>
              </a:rPr>
              <a:t>MHS Guidance Counselor Assignments</a:t>
            </a:r>
          </a:p>
        </p:txBody>
      </p:sp>
      <p:sp>
        <p:nvSpPr>
          <p:cNvPr id="4" name="TextBox 3">
            <a:extLst>
              <a:ext uri="{FF2B5EF4-FFF2-40B4-BE49-F238E27FC236}">
                <a16:creationId xmlns:a16="http://schemas.microsoft.com/office/drawing/2014/main" id="{6D178E82-EDF4-4977-AE94-48AC6C98B404}"/>
              </a:ext>
            </a:extLst>
          </p:cNvPr>
          <p:cNvSpPr txBox="1"/>
          <p:nvPr/>
        </p:nvSpPr>
        <p:spPr>
          <a:xfrm>
            <a:off x="981221" y="5011807"/>
            <a:ext cx="7079414" cy="415498"/>
          </a:xfrm>
          <a:prstGeom prst="rect">
            <a:avLst/>
          </a:prstGeom>
          <a:noFill/>
        </p:spPr>
        <p:txBody>
          <a:bodyPr wrap="square" rtlCol="0">
            <a:spAutoFit/>
          </a:bodyPr>
          <a:lstStyle/>
          <a:p>
            <a:pPr algn="ctr"/>
            <a:r>
              <a:rPr lang="en-US" sz="2100" b="1" dirty="0">
                <a:latin typeface="Arial" panose="020B0604020202020204" pitchFamily="34" charset="0"/>
                <a:cs typeface="Arial" panose="020B0604020202020204" pitchFamily="34" charset="0"/>
              </a:rPr>
              <a:t>Guidance phone number (603) 424-6204 ext. 2</a:t>
            </a:r>
          </a:p>
        </p:txBody>
      </p:sp>
    </p:spTree>
    <p:extLst>
      <p:ext uri="{BB962C8B-B14F-4D97-AF65-F5344CB8AC3E}">
        <p14:creationId xmlns:p14="http://schemas.microsoft.com/office/powerpoint/2010/main" val="313355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a:solidFill>
                  <a:srgbClr val="003366"/>
                </a:solidFill>
              </a:rPr>
              <a:t>So how are you spending your time?</a:t>
            </a:r>
          </a:p>
        </p:txBody>
      </p:sp>
      <p:sp>
        <p:nvSpPr>
          <p:cNvPr id="3" name="Subtitle 2"/>
          <p:cNvSpPr>
            <a:spLocks noGrp="1"/>
          </p:cNvSpPr>
          <p:nvPr>
            <p:ph type="subTitle" sz="quarter" idx="1"/>
          </p:nvPr>
        </p:nvSpPr>
        <p:spPr/>
        <p:txBody>
          <a:bodyPr/>
          <a:lstStyle/>
          <a:p>
            <a:r>
              <a:rPr lang="en-US" dirty="0"/>
              <a:t>And what are you NOT doing? Those are the skills you risk losing.</a:t>
            </a:r>
          </a:p>
        </p:txBody>
      </p:sp>
    </p:spTree>
    <p:extLst>
      <p:ext uri="{BB962C8B-B14F-4D97-AF65-F5344CB8AC3E}">
        <p14:creationId xmlns:p14="http://schemas.microsoft.com/office/powerpoint/2010/main" val="285501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3366"/>
                </a:solidFill>
              </a:rPr>
              <a:t>What are your pruning targets?</a:t>
            </a:r>
          </a:p>
        </p:txBody>
      </p:sp>
      <p:sp>
        <p:nvSpPr>
          <p:cNvPr id="5" name="Content Placeholder 4"/>
          <p:cNvSpPr>
            <a:spLocks noGrp="1"/>
          </p:cNvSpPr>
          <p:nvPr>
            <p:ph sz="half" idx="1"/>
          </p:nvPr>
        </p:nvSpPr>
        <p:spPr/>
        <p:txBody>
          <a:bodyPr/>
          <a:lstStyle/>
          <a:p>
            <a:r>
              <a:rPr lang="en-US" dirty="0"/>
              <a:t>Video games</a:t>
            </a:r>
          </a:p>
          <a:p>
            <a:r>
              <a:rPr lang="en-US" dirty="0"/>
              <a:t>Texting</a:t>
            </a:r>
          </a:p>
          <a:p>
            <a:r>
              <a:rPr lang="en-US" dirty="0"/>
              <a:t>Social media</a:t>
            </a:r>
          </a:p>
          <a:p>
            <a:r>
              <a:rPr lang="en-US" dirty="0"/>
              <a:t>Zoning out in front of the television</a:t>
            </a:r>
          </a:p>
          <a:p>
            <a:r>
              <a:rPr lang="en-US" dirty="0"/>
              <a:t>Smart phone games</a:t>
            </a:r>
          </a:p>
          <a:p>
            <a:r>
              <a:rPr lang="en-US" dirty="0"/>
              <a:t>Surfing the Net</a:t>
            </a:r>
          </a:p>
          <a:p>
            <a:r>
              <a:rPr lang="en-US" dirty="0"/>
              <a:t>Watching YouTube videos</a:t>
            </a:r>
          </a:p>
        </p:txBody>
      </p:sp>
      <p:sp>
        <p:nvSpPr>
          <p:cNvPr id="6" name="Content Placeholder 5"/>
          <p:cNvSpPr>
            <a:spLocks noGrp="1"/>
          </p:cNvSpPr>
          <p:nvPr>
            <p:ph sz="half" idx="2"/>
          </p:nvPr>
        </p:nvSpPr>
        <p:spPr>
          <a:xfrm>
            <a:off x="5105400" y="1981200"/>
            <a:ext cx="3921125" cy="4648200"/>
          </a:xfrm>
        </p:spPr>
        <p:txBody>
          <a:bodyPr/>
          <a:lstStyle/>
          <a:p>
            <a:r>
              <a:rPr lang="en-US" dirty="0"/>
              <a:t>Reading</a:t>
            </a:r>
          </a:p>
          <a:p>
            <a:r>
              <a:rPr lang="en-US" dirty="0"/>
              <a:t>Thinking about what you’ve read</a:t>
            </a:r>
          </a:p>
          <a:p>
            <a:r>
              <a:rPr lang="en-US" dirty="0"/>
              <a:t>Learning a foreign language</a:t>
            </a:r>
          </a:p>
          <a:p>
            <a:r>
              <a:rPr lang="en-US" dirty="0"/>
              <a:t>Learning how to code or create a webpage</a:t>
            </a:r>
          </a:p>
          <a:p>
            <a:r>
              <a:rPr lang="en-US" dirty="0"/>
              <a:t>Playing a musical instrument</a:t>
            </a:r>
          </a:p>
          <a:p>
            <a:endParaRPr lang="en-US" dirty="0"/>
          </a:p>
        </p:txBody>
      </p:sp>
    </p:spTree>
    <p:extLst>
      <p:ext uri="{BB962C8B-B14F-4D97-AF65-F5344CB8AC3E}">
        <p14:creationId xmlns:p14="http://schemas.microsoft.com/office/powerpoint/2010/main" val="314022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0600" y="609600"/>
            <a:ext cx="8051800" cy="4343400"/>
          </a:xfrm>
        </p:spPr>
        <p:txBody>
          <a:bodyPr/>
          <a:lstStyle/>
          <a:p>
            <a:r>
              <a:rPr lang="en-US" dirty="0">
                <a:solidFill>
                  <a:srgbClr val="003366"/>
                </a:solidFill>
              </a:rPr>
              <a:t>Believe it or not, thanks to pruning, the teen years are a GREAT time to learn new skills</a:t>
            </a:r>
          </a:p>
        </p:txBody>
      </p:sp>
    </p:spTree>
    <p:extLst>
      <p:ext uri="{BB962C8B-B14F-4D97-AF65-F5344CB8AC3E}">
        <p14:creationId xmlns:p14="http://schemas.microsoft.com/office/powerpoint/2010/main" val="916477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7975600" cy="2895600"/>
          </a:xfrm>
        </p:spPr>
        <p:txBody>
          <a:bodyPr/>
          <a:lstStyle/>
          <a:p>
            <a:r>
              <a:rPr lang="en-US" dirty="0">
                <a:solidFill>
                  <a:srgbClr val="003366"/>
                </a:solidFill>
              </a:rPr>
              <a:t>Why? Because when you weed out neural connections you’re not using, the ones that remain work WAY better!</a:t>
            </a:r>
          </a:p>
        </p:txBody>
      </p:sp>
    </p:spTree>
    <p:extLst>
      <p:ext uri="{BB962C8B-B14F-4D97-AF65-F5344CB8AC3E}">
        <p14:creationId xmlns:p14="http://schemas.microsoft.com/office/powerpoint/2010/main" val="2418803021"/>
      </p:ext>
    </p:extLst>
  </p:cSld>
  <p:clrMapOvr>
    <a:masterClrMapping/>
  </p:clrMapOvr>
</p:sld>
</file>

<file path=ppt/theme/theme1.xml><?xml version="1.0" encoding="utf-8"?>
<a:theme xmlns:a="http://schemas.openxmlformats.org/drawingml/2006/main" name="TM02810797">
  <a:themeElements>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3366"/>
        </a:dk1>
        <a:lt1>
          <a:srgbClr val="EAEAEA"/>
        </a:lt1>
        <a:dk2>
          <a:srgbClr val="0099CC"/>
        </a:dk2>
        <a:lt2>
          <a:srgbClr val="66FFFF"/>
        </a:lt2>
        <a:accent1>
          <a:srgbClr val="33CCFF"/>
        </a:accent1>
        <a:accent2>
          <a:srgbClr val="9999FF"/>
        </a:accent2>
        <a:accent3>
          <a:srgbClr val="AACAE2"/>
        </a:accent3>
        <a:accent4>
          <a:srgbClr val="C8C8C8"/>
        </a:accent4>
        <a:accent5>
          <a:srgbClr val="ADE2FF"/>
        </a:accent5>
        <a:accent6>
          <a:srgbClr val="8A8AE7"/>
        </a:accent6>
        <a:hlink>
          <a:srgbClr val="CC99FF"/>
        </a:hlink>
        <a:folHlink>
          <a:srgbClr val="008080"/>
        </a:folHlink>
      </a:clrScheme>
      <a:clrMap bg1="dk2" tx1="lt1" bg2="dk1" tx2="lt2" accent1="accent1" accent2="accent2" accent3="accent3" accent4="accent4" accent5="accent5" accent6="accent6" hlink="hlink" folHlink="folHlink"/>
    </a:extraClrScheme>
    <a:extraClrScheme>
      <a:clrScheme name="Office Theme 2">
        <a:dk1>
          <a:srgbClr val="003366"/>
        </a:dk1>
        <a:lt1>
          <a:srgbClr val="CCECFF"/>
        </a:lt1>
        <a:dk2>
          <a:srgbClr val="0099CC"/>
        </a:dk2>
        <a:lt2>
          <a:srgbClr val="99CCFF"/>
        </a:lt2>
        <a:accent1>
          <a:srgbClr val="33CCFF"/>
        </a:accent1>
        <a:accent2>
          <a:srgbClr val="9999FF"/>
        </a:accent2>
        <a:accent3>
          <a:srgbClr val="E2F4FF"/>
        </a:accent3>
        <a:accent4>
          <a:srgbClr val="002A56"/>
        </a:accent4>
        <a:accent5>
          <a:srgbClr val="ADE2FF"/>
        </a:accent5>
        <a:accent6>
          <a:srgbClr val="8A8AE7"/>
        </a:accent6>
        <a:hlink>
          <a:srgbClr val="CC99FF"/>
        </a:hlink>
        <a:folHlink>
          <a:srgbClr val="CCCCFF"/>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B2B2B2"/>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0033"/>
        </a:dk2>
        <a:lt2>
          <a:srgbClr val="FFCCCC"/>
        </a:lt2>
        <a:accent1>
          <a:srgbClr val="0099FF"/>
        </a:accent1>
        <a:accent2>
          <a:srgbClr val="33CC33"/>
        </a:accent2>
        <a:accent3>
          <a:srgbClr val="FFFFFF"/>
        </a:accent3>
        <a:accent4>
          <a:srgbClr val="000000"/>
        </a:accent4>
        <a:accent5>
          <a:srgbClr val="AACAFF"/>
        </a:accent5>
        <a:accent6>
          <a:srgbClr val="2DB92D"/>
        </a:accent6>
        <a:hlink>
          <a:srgbClr val="FFFF66"/>
        </a:hlink>
        <a:folHlink>
          <a:srgbClr val="FFFFCC"/>
        </a:folHlink>
      </a:clrScheme>
      <a:clrMap bg1="lt1" tx1="dk1" bg2="lt2" tx2="dk2" accent1="accent1" accent2="accent2" accent3="accent3" accent4="accent4" accent5="accent5" accent6="accent6" hlink="hlink" folHlink="folHlink"/>
    </a:extraClrScheme>
    <a:extraClrScheme>
      <a:clrScheme name="Office Theme 5">
        <a:dk1>
          <a:srgbClr val="6B4587"/>
        </a:dk1>
        <a:lt1>
          <a:srgbClr val="CCECFF"/>
        </a:lt1>
        <a:dk2>
          <a:srgbClr val="A67FC4"/>
        </a:dk2>
        <a:lt2>
          <a:srgbClr val="66FFFF"/>
        </a:lt2>
        <a:accent1>
          <a:srgbClr val="0099FF"/>
        </a:accent1>
        <a:accent2>
          <a:srgbClr val="9999FF"/>
        </a:accent2>
        <a:accent3>
          <a:srgbClr val="D0C0DE"/>
        </a:accent3>
        <a:accent4>
          <a:srgbClr val="AEC9DA"/>
        </a:accent4>
        <a:accent5>
          <a:srgbClr val="AACAFF"/>
        </a:accent5>
        <a:accent6>
          <a:srgbClr val="8A8AE7"/>
        </a:accent6>
        <a:hlink>
          <a:srgbClr val="CC99FF"/>
        </a:hlink>
        <a:folHlink>
          <a:srgbClr val="0099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1E5F48B617E5A4FB9C1639618C17AA1" ma:contentTypeVersion="17" ma:contentTypeDescription="Create a new document." ma:contentTypeScope="" ma:versionID="5b56518864603ff52d41a25e0b33f241">
  <xsd:schema xmlns:xsd="http://www.w3.org/2001/XMLSchema" xmlns:xs="http://www.w3.org/2001/XMLSchema" xmlns:p="http://schemas.microsoft.com/office/2006/metadata/properties" xmlns:ns1="http://schemas.microsoft.com/sharepoint/v3" xmlns:ns2="b8ee37fd-4913-4743-9c20-d7034157df99" xmlns:ns3="a9cf61d3-0a52-41ce-a5fc-8158ebd8e519" targetNamespace="http://schemas.microsoft.com/office/2006/metadata/properties" ma:root="true" ma:fieldsID="399959026627b2b333bf8ceba72ea698" ns1:_="" ns2:_="" ns3:_="">
    <xsd:import namespace="http://schemas.microsoft.com/sharepoint/v3"/>
    <xsd:import namespace="b8ee37fd-4913-4743-9c20-d7034157df99"/>
    <xsd:import namespace="a9cf61d3-0a52-41ce-a5fc-8158ebd8e519"/>
    <xsd:element name="properties">
      <xsd:complexType>
        <xsd:sequence>
          <xsd:element name="documentManagement">
            <xsd:complexType>
              <xsd:all>
                <xsd:element ref="ns2:SharedWithUsers" minOccurs="0"/>
                <xsd:element ref="ns1:PublishingStartDate" minOccurs="0"/>
                <xsd:element ref="ns1:PublishingExpirationDate"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ee37fd-4913-4743-9c20-d7034157df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cf61d3-0a52-41ce-a5fc-8158ebd8e519"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88E226-C143-40A7-B55E-9248D0A475F2}"/>
</file>

<file path=customXml/itemProps2.xml><?xml version="1.0" encoding="utf-8"?>
<ds:datastoreItem xmlns:ds="http://schemas.openxmlformats.org/officeDocument/2006/customXml" ds:itemID="{90986D73-B61D-451F-A0DC-1F1B96BFB044}"/>
</file>

<file path=customXml/itemProps3.xml><?xml version="1.0" encoding="utf-8"?>
<ds:datastoreItem xmlns:ds="http://schemas.openxmlformats.org/officeDocument/2006/customXml" ds:itemID="{5DD9C727-9D11-48FF-8CB7-9E8F3782793A}">
  <ds:schemaRefs>
    <ds:schemaRef ds:uri="http://schemas.microsoft.com/office/2006/metadata/properties"/>
    <ds:schemaRef ds:uri="http://schemas.microsoft.com/office/infopath/2007/PartnerControls"/>
    <ds:schemaRef ds:uri="4873beb7-5857-4685-be1f-d57550cc96cc"/>
  </ds:schemaRefs>
</ds:datastoreItem>
</file>

<file path=docProps/app.xml><?xml version="1.0" encoding="utf-8"?>
<Properties xmlns="http://schemas.openxmlformats.org/officeDocument/2006/extended-properties" xmlns:vt="http://schemas.openxmlformats.org/officeDocument/2006/docPropsVTypes">
  <Template>TM02810797</Template>
  <TotalTime>1597</TotalTime>
  <Words>2677</Words>
  <Application>Microsoft Macintosh PowerPoint</Application>
  <PresentationFormat>On-screen Show (4:3)</PresentationFormat>
  <Paragraphs>164</Paragraphs>
  <Slides>52</Slides>
  <Notes>12</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Times New Roman</vt:lpstr>
      <vt:lpstr>TM02810797</vt:lpstr>
      <vt:lpstr>The Human Brain: Teen Version</vt:lpstr>
      <vt:lpstr>PowerPoint Presentation</vt:lpstr>
      <vt:lpstr>At birth…</vt:lpstr>
      <vt:lpstr>A process called “pruning.”</vt:lpstr>
      <vt:lpstr>WHAT’S PRUNING?!</vt:lpstr>
      <vt:lpstr>So how are you spending your time?</vt:lpstr>
      <vt:lpstr>What are your pruning targets?</vt:lpstr>
      <vt:lpstr>Believe it or not, thanks to pruning, the teen years are a GREAT time to learn new skills</vt:lpstr>
      <vt:lpstr>Why? Because when you weed out neural connections you’re not using, the ones that remain work WAY better!</vt:lpstr>
      <vt:lpstr>Way better how?</vt:lpstr>
      <vt:lpstr>PowerPoint Presentation</vt:lpstr>
      <vt:lpstr>PowerPoint Presentation</vt:lpstr>
      <vt:lpstr>So your brain is primed to learn new things—but how does that learning process take place?</vt:lpstr>
      <vt:lpstr>Time to talk about myelin.</vt:lpstr>
      <vt:lpstr>Myelin is a fatty layer that wraps itself around nerve cells.</vt:lpstr>
      <vt:lpstr>ALL skills improve with practice…</vt:lpstr>
      <vt:lpstr>This brings us to executive skills</vt:lpstr>
      <vt:lpstr>Executive skills are located in the frontal lobes (the part of the brain right behind the forehead).</vt:lpstr>
      <vt:lpstr>They are a cluster of disparate skills, but what they have in common is that they are the skills we use to execute tasks.</vt:lpstr>
      <vt:lpstr>They include (we’ll explain  them in a bit)….</vt:lpstr>
      <vt:lpstr>Here’s what we know about frontal lobes</vt:lpstr>
      <vt:lpstr>Watch the brain change.</vt:lpstr>
      <vt:lpstr>Something else we know about frontal lobes</vt:lpstr>
      <vt:lpstr>For instance, the part that handles rational decision-making matures faster than the part that manages risk-taking.</vt:lpstr>
      <vt:lpstr>What does that mean?</vt:lpstr>
      <vt:lpstr>But not only are teen brains impulsive compared to adults</vt:lpstr>
      <vt:lpstr>This is because especially during the early teen years, the frontal lobes, (which govern self-control) are only loosely connected to the limbic system (which supports emotions).</vt:lpstr>
      <vt:lpstr>What does this mean?</vt:lpstr>
      <vt:lpstr>As executive skills mature (and remember, it takes 25 years at least for this to happen)…</vt:lpstr>
      <vt:lpstr>So let’s look more closely at those skills…</vt:lpstr>
      <vt:lpstr>Response inhibition</vt:lpstr>
      <vt:lpstr>Working Memory</vt:lpstr>
      <vt:lpstr>Emotional Control</vt:lpstr>
      <vt:lpstr>Flexibility</vt:lpstr>
      <vt:lpstr>Sustained Attention</vt:lpstr>
      <vt:lpstr>Task Initiation</vt:lpstr>
      <vt:lpstr>Planning/Prioritizing</vt:lpstr>
      <vt:lpstr>Organization</vt:lpstr>
      <vt:lpstr>Time Management</vt:lpstr>
      <vt:lpstr>Goal-Directed Persistence</vt:lpstr>
      <vt:lpstr>Metacognition</vt:lpstr>
      <vt:lpstr>Here’s something else we understand about executive skills:</vt:lpstr>
      <vt:lpstr>Would you like to learn what your profile is?</vt:lpstr>
      <vt:lpstr>Now it’s time to talk</vt:lpstr>
      <vt:lpstr>Model Conversation</vt:lpstr>
      <vt:lpstr>Script for discussion topic 1 Parents’ executive skill strengths</vt:lpstr>
      <vt:lpstr>Script for discussion topic 2 Kids’ executive skill strengths</vt:lpstr>
      <vt:lpstr>Script for discussion topic 3 Parents’ executive skill challenges</vt:lpstr>
      <vt:lpstr>Script for discussion topic 4 Kids’ executive skill challenges</vt:lpstr>
      <vt:lpstr>Comparing Profiles</vt:lpstr>
      <vt:lpstr>Debrief and 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Jigsaw design template</dc:title>
  <dc:creator>Chaim</dc:creator>
  <cp:lastModifiedBy>Maslanka, Angela</cp:lastModifiedBy>
  <cp:revision>75</cp:revision>
  <cp:lastPrinted>1601-01-01T00:00:00Z</cp:lastPrinted>
  <dcterms:created xsi:type="dcterms:W3CDTF">1601-01-01T00:00:00Z</dcterms:created>
  <dcterms:modified xsi:type="dcterms:W3CDTF">2021-03-09T19:15:28Z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y fmtid="{D5CDD505-2E9C-101B-9397-08002B2CF9AE}" pid="3" name="ContentTypeId">
    <vt:lpwstr>0x010100D1E5F48B617E5A4FB9C1639618C17AA1</vt:lpwstr>
  </property>
  <property fmtid="{D5CDD505-2E9C-101B-9397-08002B2CF9AE}" pid="4" name="InternalTags">
    <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y fmtid="{D5CDD505-2E9C-101B-9397-08002B2CF9AE}" pid="9" name="LocMarketGroupTiers">
    <vt:lpwstr>,t:Tier 1,t:Tier 2,t:Tier 3,</vt:lpwstr>
  </property>
</Properties>
</file>