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 id="260" r:id="rId17"/>
    <p:sldId id="293" r:id="rId18"/>
    <p:sldId id="295" r:id="rId19"/>
    <p:sldId id="294" r:id="rId20"/>
    <p:sldId id="291" r:id="rId21"/>
    <p:sldId id="261" r:id="rId22"/>
    <p:sldId id="263" r:id="rId23"/>
    <p:sldId id="296" r:id="rId24"/>
    <p:sldId id="297" r:id="rId25"/>
    <p:sldId id="298" r:id="rId26"/>
    <p:sldId id="299" r:id="rId27"/>
    <p:sldId id="300" r:id="rId28"/>
    <p:sldId id="301" r:id="rId29"/>
    <p:sldId id="283" r:id="rId30"/>
    <p:sldId id="284" r:id="rId31"/>
    <p:sldId id="285" r:id="rId32"/>
    <p:sldId id="286" r:id="rId33"/>
    <p:sldId id="287" r:id="rId34"/>
    <p:sldId id="288" r:id="rId35"/>
    <p:sldId id="281" r:id="rId36"/>
    <p:sldId id="282" r:id="rId37"/>
    <p:sldId id="305" r:id="rId38"/>
    <p:sldId id="306" r:id="rId39"/>
    <p:sldId id="308" r:id="rId40"/>
    <p:sldId id="309" r:id="rId41"/>
    <p:sldId id="310" r:id="rId42"/>
    <p:sldId id="313" r:id="rId43"/>
    <p:sldId id="311" r:id="rId44"/>
    <p:sldId id="314" r:id="rId45"/>
    <p:sldId id="312" r:id="rId46"/>
    <p:sldId id="315" r:id="rId47"/>
    <p:sldId id="316" r:id="rId48"/>
    <p:sldId id="319" r:id="rId49"/>
    <p:sldId id="307" r:id="rId50"/>
    <p:sldId id="289" r:id="rId51"/>
    <p:sldId id="290" r:id="rId52"/>
    <p:sldId id="303" r:id="rId53"/>
    <p:sldId id="304" r:id="rId54"/>
    <p:sldId id="302" r:id="rId55"/>
    <p:sldId id="317" r:id="rId56"/>
    <p:sldId id="31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9" d="100"/>
          <a:sy n="69" d="100"/>
        </p:scale>
        <p:origin x="585" y="5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C688-D8D6-49DD-90F5-2F95ADF778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D049DE-EC2D-44D0-A920-959252D0B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86EBE4-9247-4CA4-8394-FF5A64FBF450}"/>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312BDE83-A65B-4354-9081-9C303D44B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9AD23-4C4F-45DA-8F11-A2FA3940BC1C}"/>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195674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B6CC-4F25-4863-AE5B-7B8C1C67E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DF084-5D79-4502-B352-40DD0468B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58AAD-F4D3-4CAC-8C5E-3996B6A0B4B4}"/>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66E32E94-FEE0-43C8-B8EB-CA17BF771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14232-7910-4B8F-88AF-0DA837EA5429}"/>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321831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C986D-18C3-4AE3-837D-01A8B78F1A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EA9A64-0451-4DC3-9E49-6135EFE8D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7695-E6F4-41EE-89C9-ECEF5446EC08}"/>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5DEFAADB-3001-4BC6-9CC5-BE219827A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1A148-71FC-4789-9968-E6DCF976CDEE}"/>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4067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A4FE-EE1E-4290-B811-60420D3A0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CEE1C-B0D7-49DA-8047-9630845F2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BDEB6-7C56-41A4-BF13-9DFD6FB80E54}"/>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99018837-8A2B-4D3C-9A29-A6B2D821B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27F83-F19B-477C-8BA6-2566D84446B8}"/>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81046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3F53-FBF6-49B9-B26A-856FD6F2C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6F3BF-D8F6-49C8-9E7A-FFD8AEDFC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D108F-291F-4CC0-8804-DCED62325EF0}"/>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2AEB658C-6E39-4F78-BF3E-EAD033B7C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8952F-2DC7-4B7B-B0A2-CB84F9A50095}"/>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73301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31F8-E5DF-46D1-8C9B-162A6F58C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6EE95-DCFA-4C5E-A6EC-6CEC7FBAF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1DBC5-EE23-475B-A521-167333AD7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4E0A2-6F69-41F6-A6B3-E5090C879306}"/>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6" name="Footer Placeholder 5">
            <a:extLst>
              <a:ext uri="{FF2B5EF4-FFF2-40B4-BE49-F238E27FC236}">
                <a16:creationId xmlns:a16="http://schemas.microsoft.com/office/drawing/2014/main" id="{10688FC3-DF24-440E-BEFD-29DA88FEC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A7B7F-AEE2-4AEA-AB18-210D9CD5C8F2}"/>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350145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16DE-E058-467D-9A05-34AAC2DDF0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23050-FEEF-4205-B135-291F12331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3E010-72F6-410D-9869-E8FE96BA7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0C3C1-41A4-45D6-B132-30491FE53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A2DA85-2603-4D04-AA8F-8D7AAD7F3B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3D03D-CB24-4157-96E9-39B2573C23D0}"/>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8" name="Footer Placeholder 7">
            <a:extLst>
              <a:ext uri="{FF2B5EF4-FFF2-40B4-BE49-F238E27FC236}">
                <a16:creationId xmlns:a16="http://schemas.microsoft.com/office/drawing/2014/main" id="{2752B318-5CF3-416B-AD4C-722616DAC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4686AB-531E-44B8-B68D-48806C6BE5D7}"/>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61167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1441-DF93-4D88-844E-C7C636F49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0B7C9A-C110-41E0-BE4D-2FC0655A0E0D}"/>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4" name="Footer Placeholder 3">
            <a:extLst>
              <a:ext uri="{FF2B5EF4-FFF2-40B4-BE49-F238E27FC236}">
                <a16:creationId xmlns:a16="http://schemas.microsoft.com/office/drawing/2014/main" id="{3CB52960-29CF-4911-84E8-2DC2476532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510BD-37E3-4F73-9FC9-7908CB618E30}"/>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41026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91FBC-F51D-4162-AE74-53EF83A19156}"/>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3" name="Footer Placeholder 2">
            <a:extLst>
              <a:ext uri="{FF2B5EF4-FFF2-40B4-BE49-F238E27FC236}">
                <a16:creationId xmlns:a16="http://schemas.microsoft.com/office/drawing/2014/main" id="{B7B2E512-27CD-4917-A29D-508571AFF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D8C67D-F5FE-4422-89D7-7ECD177A8CA1}"/>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4934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1AB8-A5B4-42B1-9A62-1B9915C5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602A9-629F-425E-B334-9192DAC79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3D455-73EB-4C99-B8F0-9C9B2A05F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2DE98-98A7-483A-B430-0F420374689E}"/>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6" name="Footer Placeholder 5">
            <a:extLst>
              <a:ext uri="{FF2B5EF4-FFF2-40B4-BE49-F238E27FC236}">
                <a16:creationId xmlns:a16="http://schemas.microsoft.com/office/drawing/2014/main" id="{3303D50B-FCB9-4873-A373-C5E956D81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2FEE7-3A2D-4574-9F07-9F9CFA7C4979}"/>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125647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5810-A129-4CDD-B0D5-52F98C0A2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A5A27-B16A-4DD3-90D8-178CD932E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898B93-A122-4EF1-A311-71DAD7A55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D72FA-CC03-42D0-AD4A-357DA0603C22}"/>
              </a:ext>
            </a:extLst>
          </p:cNvPr>
          <p:cNvSpPr>
            <a:spLocks noGrp="1"/>
          </p:cNvSpPr>
          <p:nvPr>
            <p:ph type="dt" sz="half" idx="10"/>
          </p:nvPr>
        </p:nvSpPr>
        <p:spPr/>
        <p:txBody>
          <a:bodyPr/>
          <a:lstStyle/>
          <a:p>
            <a:fld id="{C4723BD1-0DBE-4428-90AA-F9AE6F71C620}" type="datetimeFigureOut">
              <a:rPr lang="en-US" smtClean="0"/>
              <a:t>7/10/2020</a:t>
            </a:fld>
            <a:endParaRPr lang="en-US"/>
          </a:p>
        </p:txBody>
      </p:sp>
      <p:sp>
        <p:nvSpPr>
          <p:cNvPr id="6" name="Footer Placeholder 5">
            <a:extLst>
              <a:ext uri="{FF2B5EF4-FFF2-40B4-BE49-F238E27FC236}">
                <a16:creationId xmlns:a16="http://schemas.microsoft.com/office/drawing/2014/main" id="{7BA490FA-45F9-4477-8CEC-92828EB19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BC2AD-88F7-40C4-993A-9D0F56D74D50}"/>
              </a:ext>
            </a:extLst>
          </p:cNvPr>
          <p:cNvSpPr>
            <a:spLocks noGrp="1"/>
          </p:cNvSpPr>
          <p:nvPr>
            <p:ph type="sldNum" sz="quarter" idx="12"/>
          </p:nvPr>
        </p:nvSpPr>
        <p:spPr/>
        <p:txBody>
          <a:bodyPr/>
          <a:lstStyle/>
          <a:p>
            <a:fld id="{CD2ADD86-86F3-4F5D-91EB-5043B5C01E61}" type="slidenum">
              <a:rPr lang="en-US" smtClean="0"/>
              <a:t>‹#›</a:t>
            </a:fld>
            <a:endParaRPr lang="en-US"/>
          </a:p>
        </p:txBody>
      </p:sp>
    </p:spTree>
    <p:extLst>
      <p:ext uri="{BB962C8B-B14F-4D97-AF65-F5344CB8AC3E}">
        <p14:creationId xmlns:p14="http://schemas.microsoft.com/office/powerpoint/2010/main" val="264817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18F17-3281-45A4-9CEF-93F7BE388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B89229-4149-47FF-A88C-5689F4395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A2F09-FA83-41F0-80A7-21C38A87D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23BD1-0DBE-4428-90AA-F9AE6F71C620}" type="datetimeFigureOut">
              <a:rPr lang="en-US" smtClean="0"/>
              <a:t>7/10/2020</a:t>
            </a:fld>
            <a:endParaRPr lang="en-US"/>
          </a:p>
        </p:txBody>
      </p:sp>
      <p:sp>
        <p:nvSpPr>
          <p:cNvPr id="5" name="Footer Placeholder 4">
            <a:extLst>
              <a:ext uri="{FF2B5EF4-FFF2-40B4-BE49-F238E27FC236}">
                <a16:creationId xmlns:a16="http://schemas.microsoft.com/office/drawing/2014/main" id="{25793C6D-8FBD-434F-A9CE-877AE3A1E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8619EA-3DE3-44A0-BBD8-0721B742F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ADD86-86F3-4F5D-91EB-5043B5C01E61}" type="slidenum">
              <a:rPr lang="en-US" smtClean="0"/>
              <a:t>‹#›</a:t>
            </a:fld>
            <a:endParaRPr lang="en-US"/>
          </a:p>
        </p:txBody>
      </p:sp>
    </p:spTree>
    <p:extLst>
      <p:ext uri="{BB962C8B-B14F-4D97-AF65-F5344CB8AC3E}">
        <p14:creationId xmlns:p14="http://schemas.microsoft.com/office/powerpoint/2010/main" val="360067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603D2-B133-45EA-87B5-68DAB99E0BE7}"/>
              </a:ext>
            </a:extLst>
          </p:cNvPr>
          <p:cNvSpPr>
            <a:spLocks noGrp="1"/>
          </p:cNvSpPr>
          <p:nvPr>
            <p:ph type="title"/>
          </p:nvPr>
        </p:nvSpPr>
        <p:spPr>
          <a:xfrm>
            <a:off x="838200" y="525195"/>
            <a:ext cx="3986156" cy="2806506"/>
          </a:xfrm>
        </p:spPr>
        <p:txBody>
          <a:bodyPr vert="horz" lIns="91440" tIns="45720" rIns="91440" bIns="45720" rtlCol="0" anchor="b">
            <a:normAutofit fontScale="90000"/>
          </a:bodyPr>
          <a:lstStyle/>
          <a:p>
            <a:pPr algn="ctr"/>
            <a:r>
              <a:rPr lang="en-US" sz="4000" b="1" dirty="0">
                <a:latin typeface="Bodoni MT" panose="02070603080606020203" pitchFamily="18" charset="0"/>
              </a:rPr>
              <a:t>MERRIMACK SCHOOL DISTRICT REOPENING</a:t>
            </a:r>
            <a:br>
              <a:rPr lang="en-US" sz="4000" b="1" dirty="0">
                <a:latin typeface="Bodoni MT" panose="02070603080606020203" pitchFamily="18" charset="0"/>
              </a:rPr>
            </a:br>
            <a:r>
              <a:rPr lang="en-US" sz="4000" b="1" dirty="0">
                <a:latin typeface="Bodoni MT" panose="02070603080606020203" pitchFamily="18" charset="0"/>
              </a:rPr>
              <a:t>PROPOSAL: </a:t>
            </a:r>
            <a:br>
              <a:rPr lang="en-US" sz="4000" b="1" dirty="0">
                <a:latin typeface="Bodoni MT" panose="02070603080606020203" pitchFamily="18" charset="0"/>
              </a:rPr>
            </a:br>
            <a:r>
              <a:rPr lang="en-US" sz="4000" b="1" dirty="0">
                <a:latin typeface="Bodoni MT" panose="02070603080606020203" pitchFamily="18" charset="0"/>
              </a:rPr>
              <a:t>FALL 2020</a:t>
            </a:r>
          </a:p>
        </p:txBody>
      </p:sp>
      <p:sp>
        <p:nvSpPr>
          <p:cNvPr id="30" name="Content Placeholder 29">
            <a:extLst>
              <a:ext uri="{FF2B5EF4-FFF2-40B4-BE49-F238E27FC236}">
                <a16:creationId xmlns:a16="http://schemas.microsoft.com/office/drawing/2014/main" id="{5DC98B6E-EB02-4B6A-ADBE-955A81884F73}"/>
              </a:ext>
            </a:extLst>
          </p:cNvPr>
          <p:cNvSpPr>
            <a:spLocks noGrp="1"/>
          </p:cNvSpPr>
          <p:nvPr>
            <p:ph idx="1"/>
          </p:nvPr>
        </p:nvSpPr>
        <p:spPr>
          <a:xfrm>
            <a:off x="838200" y="3526300"/>
            <a:ext cx="3986156" cy="2588458"/>
          </a:xfrm>
        </p:spPr>
        <p:txBody>
          <a:bodyPr>
            <a:normAutofit/>
          </a:bodyPr>
          <a:lstStyle/>
          <a:p>
            <a:pPr>
              <a:buFont typeface="Wingdings" panose="05000000000000000000" pitchFamily="2" charset="2"/>
              <a:buChar char="Ø"/>
            </a:pPr>
            <a:r>
              <a:rPr lang="en-US" dirty="0">
                <a:latin typeface="Bodoni MT" panose="02070603080606020203" pitchFamily="18" charset="0"/>
              </a:rPr>
              <a:t>The Process</a:t>
            </a:r>
          </a:p>
          <a:p>
            <a:pPr>
              <a:buFont typeface="Wingdings" panose="05000000000000000000" pitchFamily="2" charset="2"/>
              <a:buChar char="Ø"/>
            </a:pPr>
            <a:endParaRPr lang="en-US" dirty="0">
              <a:latin typeface="Bodoni MT" panose="02070603080606020203" pitchFamily="18" charset="0"/>
            </a:endParaRPr>
          </a:p>
          <a:p>
            <a:pPr>
              <a:buFont typeface="Wingdings" panose="05000000000000000000" pitchFamily="2" charset="2"/>
              <a:buChar char="Ø"/>
            </a:pPr>
            <a:r>
              <a:rPr lang="en-US" dirty="0">
                <a:latin typeface="Bodoni MT" panose="02070603080606020203" pitchFamily="18" charset="0"/>
              </a:rPr>
              <a:t>The Considerations</a:t>
            </a:r>
          </a:p>
          <a:p>
            <a:pPr>
              <a:buFont typeface="Wingdings" panose="05000000000000000000" pitchFamily="2" charset="2"/>
              <a:buChar char="Ø"/>
            </a:pPr>
            <a:endParaRPr lang="en-US" dirty="0">
              <a:latin typeface="Bodoni MT" panose="02070603080606020203" pitchFamily="18" charset="0"/>
            </a:endParaRPr>
          </a:p>
          <a:p>
            <a:pPr>
              <a:buFont typeface="Wingdings" panose="05000000000000000000" pitchFamily="2" charset="2"/>
              <a:buChar char="Ø"/>
            </a:pPr>
            <a:r>
              <a:rPr lang="en-US" dirty="0">
                <a:latin typeface="Bodoni MT" panose="02070603080606020203" pitchFamily="18" charset="0"/>
              </a:rPr>
              <a:t>The Plan--Part I</a:t>
            </a:r>
          </a:p>
        </p:txBody>
      </p:sp>
      <p:pic>
        <p:nvPicPr>
          <p:cNvPr id="5" name="Content Placeholder 4" descr="A close up of a door&#10;&#10;Description automatically generated">
            <a:extLst>
              <a:ext uri="{FF2B5EF4-FFF2-40B4-BE49-F238E27FC236}">
                <a16:creationId xmlns:a16="http://schemas.microsoft.com/office/drawing/2014/main" id="{2710B161-383F-4317-B274-7697C34EA33F}"/>
              </a:ext>
            </a:extLst>
          </p:cNvPr>
          <p:cNvPicPr>
            <a:picLocks noChangeAspect="1"/>
          </p:cNvPicPr>
          <p:nvPr/>
        </p:nvPicPr>
        <p:blipFill rotWithShape="1">
          <a:blip r:embed="rId2">
            <a:extLst>
              <a:ext uri="{28A0092B-C50C-407E-A947-70E740481C1C}">
                <a14:useLocalDpi xmlns:a14="http://schemas.microsoft.com/office/drawing/2010/main" val="0"/>
              </a:ext>
            </a:extLst>
          </a:blip>
          <a:srcRect l="9242" r="7292" b="1"/>
          <a:stretch/>
        </p:blipFill>
        <p:spPr>
          <a:xfrm>
            <a:off x="5186557" y="162853"/>
            <a:ext cx="6830817" cy="6137951"/>
          </a:xfrm>
          <a:prstGeom prst="rect">
            <a:avLst/>
          </a:prstGeom>
        </p:spPr>
      </p:pic>
    </p:spTree>
    <p:extLst>
      <p:ext uri="{BB962C8B-B14F-4D97-AF65-F5344CB8AC3E}">
        <p14:creationId xmlns:p14="http://schemas.microsoft.com/office/powerpoint/2010/main" val="413076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149B-048D-4447-979A-7768D78897A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1D9717D1-76B7-40AC-818E-66F62CB1E96A}"/>
              </a:ext>
            </a:extLst>
          </p:cNvPr>
          <p:cNvGraphicFramePr>
            <a:graphicFrameLocks noGrp="1"/>
          </p:cNvGraphicFramePr>
          <p:nvPr>
            <p:ph idx="1"/>
            <p:extLst>
              <p:ext uri="{D42A27DB-BD31-4B8C-83A1-F6EECF244321}">
                <p14:modId xmlns:p14="http://schemas.microsoft.com/office/powerpoint/2010/main" val="1615616678"/>
              </p:ext>
            </p:extLst>
          </p:nvPr>
        </p:nvGraphicFramePr>
        <p:xfrm>
          <a:off x="838199" y="365125"/>
          <a:ext cx="10515600" cy="5880030"/>
        </p:xfrm>
        <a:graphic>
          <a:graphicData uri="http://schemas.openxmlformats.org/drawingml/2006/table">
            <a:tbl>
              <a:tblPr firstRow="1" firstCol="1" bandRow="1">
                <a:tableStyleId>{5C22544A-7EE6-4342-B048-85BDC9FD1C3A}</a:tableStyleId>
              </a:tblPr>
              <a:tblGrid>
                <a:gridCol w="4574968">
                  <a:extLst>
                    <a:ext uri="{9D8B030D-6E8A-4147-A177-3AD203B41FA5}">
                      <a16:colId xmlns:a16="http://schemas.microsoft.com/office/drawing/2014/main" val="2794563169"/>
                    </a:ext>
                  </a:extLst>
                </a:gridCol>
                <a:gridCol w="887681">
                  <a:extLst>
                    <a:ext uri="{9D8B030D-6E8A-4147-A177-3AD203B41FA5}">
                      <a16:colId xmlns:a16="http://schemas.microsoft.com/office/drawing/2014/main" val="903540419"/>
                    </a:ext>
                  </a:extLst>
                </a:gridCol>
                <a:gridCol w="4233553">
                  <a:extLst>
                    <a:ext uri="{9D8B030D-6E8A-4147-A177-3AD203B41FA5}">
                      <a16:colId xmlns:a16="http://schemas.microsoft.com/office/drawing/2014/main" val="3032841989"/>
                    </a:ext>
                  </a:extLst>
                </a:gridCol>
                <a:gridCol w="819398">
                  <a:extLst>
                    <a:ext uri="{9D8B030D-6E8A-4147-A177-3AD203B41FA5}">
                      <a16:colId xmlns:a16="http://schemas.microsoft.com/office/drawing/2014/main" val="3015259492"/>
                    </a:ext>
                  </a:extLst>
                </a:gridCol>
              </a:tblGrid>
              <a:tr h="392002">
                <a:tc>
                  <a:txBody>
                    <a:bodyPr/>
                    <a:lstStyle/>
                    <a:p>
                      <a:pPr marL="0" marR="0">
                        <a:spcBef>
                          <a:spcPts val="0"/>
                        </a:spcBef>
                        <a:spcAft>
                          <a:spcPts val="0"/>
                        </a:spcAft>
                      </a:pPr>
                      <a:r>
                        <a:rPr lang="en-US" sz="2400" dirty="0">
                          <a:effectLst/>
                          <a:latin typeface="Bodoni MT" panose="02070603080606020203" pitchFamily="18" charset="0"/>
                        </a:rPr>
                        <a:t>Athletics/Co-Curricular</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Bodoni MT" panose="02070603080606020203" pitchFamily="18" charset="0"/>
                        </a:rPr>
                        <a:t>Health and Hygiene</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176002"/>
                  </a:ext>
                </a:extLst>
              </a:tr>
              <a:tr h="784004">
                <a:tc>
                  <a:txBody>
                    <a:bodyPr/>
                    <a:lstStyle/>
                    <a:p>
                      <a:pPr marL="0" marR="0">
                        <a:spcBef>
                          <a:spcPts val="0"/>
                        </a:spcBef>
                        <a:spcAft>
                          <a:spcPts val="0"/>
                        </a:spcAft>
                      </a:pPr>
                      <a:r>
                        <a:rPr lang="en-US" sz="2000">
                          <a:effectLst/>
                          <a:latin typeface="Bodoni MT" panose="02070603080606020203" pitchFamily="18" charset="0"/>
                        </a:rPr>
                        <a:t>Chair: Mike Soucy, Athletic Director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MHS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Chair: Jackie McMahon,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041584"/>
                  </a:ext>
                </a:extLst>
              </a:tr>
              <a:tr h="784004">
                <a:tc>
                  <a:txBody>
                    <a:bodyPr/>
                    <a:lstStyle/>
                    <a:p>
                      <a:pPr marL="0" marR="0">
                        <a:spcBef>
                          <a:spcPts val="0"/>
                        </a:spcBef>
                        <a:spcAft>
                          <a:spcPts val="0"/>
                        </a:spcAft>
                      </a:pPr>
                      <a:r>
                        <a:rPr lang="en-US" sz="2000">
                          <a:effectLst/>
                          <a:latin typeface="Bodoni MT" panose="02070603080606020203" pitchFamily="18" charset="0"/>
                        </a:rPr>
                        <a:t>Dave Babin, MMS Athletics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MMS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Kelly Grassini,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3875624"/>
                  </a:ext>
                </a:extLst>
              </a:tr>
              <a:tr h="784004">
                <a:tc>
                  <a:txBody>
                    <a:bodyPr/>
                    <a:lstStyle/>
                    <a:p>
                      <a:pPr marL="0" marR="0">
                        <a:spcBef>
                          <a:spcPts val="0"/>
                        </a:spcBef>
                        <a:spcAft>
                          <a:spcPts val="0"/>
                        </a:spcAft>
                      </a:pPr>
                      <a:r>
                        <a:rPr lang="en-US" sz="2000">
                          <a:effectLst/>
                          <a:latin typeface="Bodoni MT" panose="02070603080606020203" pitchFamily="18" charset="0"/>
                        </a:rPr>
                        <a:t>Michelle Bancroft, Transportation</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STA</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Joanne Talbot,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513844"/>
                  </a:ext>
                </a:extLst>
              </a:tr>
              <a:tr h="784004">
                <a:tc>
                  <a:txBody>
                    <a:bodyPr/>
                    <a:lstStyle/>
                    <a:p>
                      <a:pPr marL="0" marR="0">
                        <a:spcBef>
                          <a:spcPts val="0"/>
                        </a:spcBef>
                        <a:spcAft>
                          <a:spcPts val="0"/>
                        </a:spcAft>
                      </a:pPr>
                      <a:r>
                        <a:rPr lang="en-US" sz="2000">
                          <a:effectLst/>
                          <a:latin typeface="Bodoni MT" panose="02070603080606020203" pitchFamily="18" charset="0"/>
                        </a:rPr>
                        <a:t>Pat Cunningham, Band</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MHS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Michelle Webster,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472481"/>
                  </a:ext>
                </a:extLst>
              </a:tr>
              <a:tr h="784004">
                <a:tc>
                  <a:txBody>
                    <a:bodyPr/>
                    <a:lstStyle/>
                    <a:p>
                      <a:pPr marL="0" marR="0">
                        <a:spcBef>
                          <a:spcPts val="0"/>
                        </a:spcBef>
                        <a:spcAft>
                          <a:spcPts val="0"/>
                        </a:spcAft>
                      </a:pPr>
                      <a:r>
                        <a:rPr lang="en-US" sz="2000">
                          <a:effectLst/>
                          <a:latin typeface="Bodoni MT" panose="02070603080606020203" pitchFamily="18" charset="0"/>
                        </a:rPr>
                        <a:t>Mike Dumais, Maintenance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MHS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Stephanie Davenport,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087464"/>
                  </a:ext>
                </a:extLst>
              </a:tr>
              <a:tr h="784004">
                <a:tc>
                  <a:txBody>
                    <a:bodyPr/>
                    <a:lstStyle/>
                    <a:p>
                      <a:pPr marL="0" marR="0">
                        <a:spcBef>
                          <a:spcPts val="0"/>
                        </a:spcBef>
                        <a:spcAft>
                          <a:spcPts val="0"/>
                        </a:spcAft>
                      </a:pPr>
                      <a:r>
                        <a:rPr lang="en-US" sz="2000">
                          <a:effectLst/>
                          <a:latin typeface="Bodoni MT" panose="02070603080606020203" pitchFamily="18" charset="0"/>
                        </a:rPr>
                        <a:t>Harley Hall, Class Advisor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MHS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Pattie Chouinard,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847390"/>
                  </a:ext>
                </a:extLst>
              </a:tr>
              <a:tr h="784004">
                <a:tc>
                  <a:txBody>
                    <a:bodyPr/>
                    <a:lstStyle/>
                    <a:p>
                      <a:pPr marL="0" marR="0">
                        <a:spcBef>
                          <a:spcPts val="0"/>
                        </a:spcBef>
                        <a:spcAft>
                          <a:spcPts val="0"/>
                        </a:spcAft>
                      </a:pPr>
                      <a:r>
                        <a:rPr lang="en-US" sz="2000">
                          <a:effectLst/>
                          <a:latin typeface="Bodoni MT" panose="02070603080606020203" pitchFamily="18" charset="0"/>
                        </a:rPr>
                        <a:t>Peter Bergeron, Administration</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Bodoni MT" panose="02070603080606020203" pitchFamily="18" charset="0"/>
                        </a:rPr>
                        <a:t>MHS</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latin typeface="Bodoni MT" panose="02070603080606020203" pitchFamily="18" charset="0"/>
                        </a:rPr>
                        <a:t>Karen Hammes, Nurse</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376541"/>
                  </a:ext>
                </a:extLst>
              </a:tr>
            </a:tbl>
          </a:graphicData>
        </a:graphic>
      </p:graphicFrame>
    </p:spTree>
    <p:extLst>
      <p:ext uri="{BB962C8B-B14F-4D97-AF65-F5344CB8AC3E}">
        <p14:creationId xmlns:p14="http://schemas.microsoft.com/office/powerpoint/2010/main" val="129577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8CC0-CA6A-4DFE-B157-8BE28BBBE86D}"/>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F0A5D20D-F207-49A4-B525-EC00A8C70707}"/>
              </a:ext>
            </a:extLst>
          </p:cNvPr>
          <p:cNvGraphicFramePr>
            <a:graphicFrameLocks noGrp="1"/>
          </p:cNvGraphicFramePr>
          <p:nvPr>
            <p:ph idx="1"/>
            <p:extLst>
              <p:ext uri="{D42A27DB-BD31-4B8C-83A1-F6EECF244321}">
                <p14:modId xmlns:p14="http://schemas.microsoft.com/office/powerpoint/2010/main" val="1800321951"/>
              </p:ext>
            </p:extLst>
          </p:nvPr>
        </p:nvGraphicFramePr>
        <p:xfrm>
          <a:off x="838200" y="365125"/>
          <a:ext cx="10515600" cy="6127749"/>
        </p:xfrm>
        <a:graphic>
          <a:graphicData uri="http://schemas.openxmlformats.org/drawingml/2006/table">
            <a:tbl>
              <a:tblPr firstRow="1" firstCol="1" bandRow="1">
                <a:tableStyleId>{5C22544A-7EE6-4342-B048-85BDC9FD1C3A}</a:tableStyleId>
              </a:tblPr>
              <a:tblGrid>
                <a:gridCol w="8810367">
                  <a:extLst>
                    <a:ext uri="{9D8B030D-6E8A-4147-A177-3AD203B41FA5}">
                      <a16:colId xmlns:a16="http://schemas.microsoft.com/office/drawing/2014/main" val="2180748961"/>
                    </a:ext>
                  </a:extLst>
                </a:gridCol>
                <a:gridCol w="1705233">
                  <a:extLst>
                    <a:ext uri="{9D8B030D-6E8A-4147-A177-3AD203B41FA5}">
                      <a16:colId xmlns:a16="http://schemas.microsoft.com/office/drawing/2014/main" val="2490687571"/>
                    </a:ext>
                  </a:extLst>
                </a:gridCol>
              </a:tblGrid>
              <a:tr h="680861">
                <a:tc>
                  <a:txBody>
                    <a:bodyPr/>
                    <a:lstStyle/>
                    <a:p>
                      <a:pPr marL="0" marR="0">
                        <a:spcBef>
                          <a:spcPts val="0"/>
                        </a:spcBef>
                        <a:spcAft>
                          <a:spcPts val="0"/>
                        </a:spcAft>
                      </a:pPr>
                      <a:r>
                        <a:rPr lang="en-US" sz="2400" dirty="0">
                          <a:effectLst/>
                          <a:latin typeface="Bodoni MT" panose="02070603080606020203" pitchFamily="18" charset="0"/>
                        </a:rPr>
                        <a:t>Professional Development </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2164987"/>
                  </a:ext>
                </a:extLst>
              </a:tr>
              <a:tr h="680861">
                <a:tc>
                  <a:txBody>
                    <a:bodyPr/>
                    <a:lstStyle/>
                    <a:p>
                      <a:pPr marL="0" marR="0">
                        <a:spcBef>
                          <a:spcPts val="0"/>
                        </a:spcBef>
                        <a:spcAft>
                          <a:spcPts val="0"/>
                        </a:spcAft>
                      </a:pPr>
                      <a:r>
                        <a:rPr lang="en-US" sz="2000">
                          <a:effectLst/>
                          <a:latin typeface="Bodoni MT" panose="02070603080606020203" pitchFamily="18" charset="0"/>
                        </a:rPr>
                        <a:t>Chair: John Fabrizio</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1570092"/>
                  </a:ext>
                </a:extLst>
              </a:tr>
              <a:tr h="680861">
                <a:tc>
                  <a:txBody>
                    <a:bodyPr/>
                    <a:lstStyle/>
                    <a:p>
                      <a:pPr marL="0" marR="0">
                        <a:spcBef>
                          <a:spcPts val="0"/>
                        </a:spcBef>
                        <a:spcAft>
                          <a:spcPts val="0"/>
                        </a:spcAft>
                      </a:pPr>
                      <a:r>
                        <a:rPr lang="en-US" sz="2000">
                          <a:effectLst/>
                          <a:latin typeface="Bodoni MT" panose="02070603080606020203" pitchFamily="18" charset="0"/>
                        </a:rPr>
                        <a:t>Kim Yarlott, Principal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2426966"/>
                  </a:ext>
                </a:extLst>
              </a:tr>
              <a:tr h="680861">
                <a:tc>
                  <a:txBody>
                    <a:bodyPr/>
                    <a:lstStyle/>
                    <a:p>
                      <a:pPr marL="0" marR="0">
                        <a:spcBef>
                          <a:spcPts val="0"/>
                        </a:spcBef>
                        <a:spcAft>
                          <a:spcPts val="0"/>
                        </a:spcAft>
                      </a:pPr>
                      <a:r>
                        <a:rPr lang="en-US" sz="2000">
                          <a:effectLst/>
                          <a:latin typeface="Bodoni MT" panose="02070603080606020203" pitchFamily="18" charset="0"/>
                        </a:rPr>
                        <a:t>Jenna Deschaine, Science Teacher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3157756"/>
                  </a:ext>
                </a:extLst>
              </a:tr>
              <a:tr h="680861">
                <a:tc>
                  <a:txBody>
                    <a:bodyPr/>
                    <a:lstStyle/>
                    <a:p>
                      <a:pPr marL="0" marR="0">
                        <a:spcBef>
                          <a:spcPts val="0"/>
                        </a:spcBef>
                        <a:spcAft>
                          <a:spcPts val="0"/>
                        </a:spcAft>
                      </a:pPr>
                      <a:r>
                        <a:rPr lang="en-US" sz="2000">
                          <a:effectLst/>
                          <a:latin typeface="Bodoni MT" panose="02070603080606020203" pitchFamily="18" charset="0"/>
                        </a:rPr>
                        <a:t>Matt O’Brien, English Teacher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579892"/>
                  </a:ext>
                </a:extLst>
              </a:tr>
              <a:tr h="680861">
                <a:tc>
                  <a:txBody>
                    <a:bodyPr/>
                    <a:lstStyle/>
                    <a:p>
                      <a:pPr marL="0" marR="0">
                        <a:spcBef>
                          <a:spcPts val="0"/>
                        </a:spcBef>
                        <a:spcAft>
                          <a:spcPts val="0"/>
                        </a:spcAft>
                      </a:pPr>
                      <a:r>
                        <a:rPr lang="en-US" sz="2000">
                          <a:effectLst/>
                          <a:latin typeface="Bodoni MT" panose="02070603080606020203" pitchFamily="18" charset="0"/>
                        </a:rPr>
                        <a:t>Louis Maillou, Grade 5 Teacher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449500"/>
                  </a:ext>
                </a:extLst>
              </a:tr>
              <a:tr h="680861">
                <a:tc>
                  <a:txBody>
                    <a:bodyPr/>
                    <a:lstStyle/>
                    <a:p>
                      <a:pPr marL="0" marR="0">
                        <a:spcBef>
                          <a:spcPts val="0"/>
                        </a:spcBef>
                        <a:spcAft>
                          <a:spcPts val="0"/>
                        </a:spcAft>
                      </a:pPr>
                      <a:r>
                        <a:rPr lang="en-US" sz="2000">
                          <a:effectLst/>
                          <a:latin typeface="Bodoni MT" panose="02070603080606020203" pitchFamily="18" charset="0"/>
                        </a:rPr>
                        <a:t>Marsha McGill, Principal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499229"/>
                  </a:ext>
                </a:extLst>
              </a:tr>
              <a:tr h="680861">
                <a:tc>
                  <a:txBody>
                    <a:bodyPr/>
                    <a:lstStyle/>
                    <a:p>
                      <a:pPr marL="0" marR="0">
                        <a:spcBef>
                          <a:spcPts val="0"/>
                        </a:spcBef>
                        <a:spcAft>
                          <a:spcPts val="0"/>
                        </a:spcAft>
                      </a:pPr>
                      <a:r>
                        <a:rPr lang="en-US" sz="2000">
                          <a:effectLst/>
                          <a:latin typeface="Bodoni MT" panose="02070603080606020203" pitchFamily="18" charset="0"/>
                        </a:rPr>
                        <a:t>Bill Morris, Assistant Principal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7900694"/>
                  </a:ext>
                </a:extLst>
              </a:tr>
              <a:tr h="680861">
                <a:tc>
                  <a:txBody>
                    <a:bodyPr/>
                    <a:lstStyle/>
                    <a:p>
                      <a:pPr marL="0" marR="0">
                        <a:spcBef>
                          <a:spcPts val="0"/>
                        </a:spcBef>
                        <a:spcAft>
                          <a:spcPts val="0"/>
                        </a:spcAft>
                      </a:pPr>
                      <a:r>
                        <a:rPr lang="en-US" sz="2000" dirty="0">
                          <a:effectLst/>
                          <a:latin typeface="Bodoni MT" panose="02070603080606020203" pitchFamily="18" charset="0"/>
                        </a:rPr>
                        <a:t>Harley Hall, Social Studies Teacher</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0624928"/>
                  </a:ext>
                </a:extLst>
              </a:tr>
            </a:tbl>
          </a:graphicData>
        </a:graphic>
      </p:graphicFrame>
    </p:spTree>
    <p:extLst>
      <p:ext uri="{BB962C8B-B14F-4D97-AF65-F5344CB8AC3E}">
        <p14:creationId xmlns:p14="http://schemas.microsoft.com/office/powerpoint/2010/main" val="100147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3B1C-FC05-4671-A11A-B5070CC06CF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07772C71-42BB-45AA-BDF2-5BA8F3030310}"/>
              </a:ext>
            </a:extLst>
          </p:cNvPr>
          <p:cNvGraphicFramePr>
            <a:graphicFrameLocks noGrp="1"/>
          </p:cNvGraphicFramePr>
          <p:nvPr>
            <p:ph idx="1"/>
            <p:extLst>
              <p:ext uri="{D42A27DB-BD31-4B8C-83A1-F6EECF244321}">
                <p14:modId xmlns:p14="http://schemas.microsoft.com/office/powerpoint/2010/main" val="3608905459"/>
              </p:ext>
            </p:extLst>
          </p:nvPr>
        </p:nvGraphicFramePr>
        <p:xfrm>
          <a:off x="838200" y="365125"/>
          <a:ext cx="10515600" cy="6156960"/>
        </p:xfrm>
        <a:graphic>
          <a:graphicData uri="http://schemas.openxmlformats.org/drawingml/2006/table">
            <a:tbl>
              <a:tblPr firstRow="1" firstCol="1" bandRow="1">
                <a:tableStyleId>{5C22544A-7EE6-4342-B048-85BDC9FD1C3A}</a:tableStyleId>
              </a:tblPr>
              <a:tblGrid>
                <a:gridCol w="8810367">
                  <a:extLst>
                    <a:ext uri="{9D8B030D-6E8A-4147-A177-3AD203B41FA5}">
                      <a16:colId xmlns:a16="http://schemas.microsoft.com/office/drawing/2014/main" val="496013354"/>
                    </a:ext>
                  </a:extLst>
                </a:gridCol>
                <a:gridCol w="1705233">
                  <a:extLst>
                    <a:ext uri="{9D8B030D-6E8A-4147-A177-3AD203B41FA5}">
                      <a16:colId xmlns:a16="http://schemas.microsoft.com/office/drawing/2014/main" val="2037707908"/>
                    </a:ext>
                  </a:extLst>
                </a:gridCol>
              </a:tblGrid>
              <a:tr h="273248">
                <a:tc>
                  <a:txBody>
                    <a:bodyPr/>
                    <a:lstStyle/>
                    <a:p>
                      <a:pPr marL="0" marR="0">
                        <a:spcBef>
                          <a:spcPts val="0"/>
                        </a:spcBef>
                        <a:spcAft>
                          <a:spcPts val="0"/>
                        </a:spcAft>
                      </a:pPr>
                      <a:r>
                        <a:rPr lang="en-US" sz="2400" dirty="0">
                          <a:effectLst/>
                          <a:latin typeface="Bodoni MT" panose="02070603080606020203" pitchFamily="18" charset="0"/>
                        </a:rPr>
                        <a:t>School District Parents</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1566247"/>
                  </a:ext>
                </a:extLst>
              </a:tr>
              <a:tr h="273248">
                <a:tc>
                  <a:txBody>
                    <a:bodyPr/>
                    <a:lstStyle/>
                    <a:p>
                      <a:pPr marL="0" marR="0">
                        <a:spcBef>
                          <a:spcPts val="0"/>
                        </a:spcBef>
                        <a:spcAft>
                          <a:spcPts val="0"/>
                        </a:spcAft>
                      </a:pPr>
                      <a:r>
                        <a:rPr lang="en-US" sz="2000" dirty="0">
                          <a:effectLst/>
                          <a:latin typeface="Bodoni MT" panose="02070603080606020203" pitchFamily="18" charset="0"/>
                        </a:rPr>
                        <a:t>Chair: Mark McLaughlin</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1302194"/>
                  </a:ext>
                </a:extLst>
              </a:tr>
              <a:tr h="273248">
                <a:tc>
                  <a:txBody>
                    <a:bodyPr/>
                    <a:lstStyle/>
                    <a:p>
                      <a:pPr marL="0" marR="0">
                        <a:spcBef>
                          <a:spcPts val="0"/>
                        </a:spcBef>
                        <a:spcAft>
                          <a:spcPts val="0"/>
                        </a:spcAft>
                      </a:pPr>
                      <a:r>
                        <a:rPr lang="en-US" sz="2000" dirty="0">
                          <a:effectLst/>
                          <a:latin typeface="Bodoni MT" panose="02070603080606020203" pitchFamily="18" charset="0"/>
                        </a:rPr>
                        <a:t>Rachel </a:t>
                      </a:r>
                      <a:r>
                        <a:rPr lang="en-US" sz="2000" dirty="0" err="1">
                          <a:effectLst/>
                          <a:latin typeface="Bodoni MT" panose="02070603080606020203" pitchFamily="18" charset="0"/>
                        </a:rPr>
                        <a:t>Paepke</a:t>
                      </a:r>
                      <a:r>
                        <a:rPr lang="en-US" sz="2000" dirty="0">
                          <a:effectLst/>
                          <a:latin typeface="Bodoni MT" panose="02070603080606020203" pitchFamily="18" charset="0"/>
                        </a:rPr>
                        <a:t>,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349470"/>
                  </a:ext>
                </a:extLst>
              </a:tr>
              <a:tr h="273248">
                <a:tc>
                  <a:txBody>
                    <a:bodyPr/>
                    <a:lstStyle/>
                    <a:p>
                      <a:pPr marL="0" marR="0">
                        <a:spcBef>
                          <a:spcPts val="0"/>
                        </a:spcBef>
                        <a:spcAft>
                          <a:spcPts val="0"/>
                        </a:spcAft>
                      </a:pPr>
                      <a:r>
                        <a:rPr lang="en-US" sz="2000" dirty="0">
                          <a:effectLst/>
                          <a:latin typeface="Bodoni MT" panose="02070603080606020203" pitchFamily="18" charset="0"/>
                        </a:rPr>
                        <a:t>Kim Desmarais,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982462"/>
                  </a:ext>
                </a:extLst>
              </a:tr>
              <a:tr h="273248">
                <a:tc>
                  <a:txBody>
                    <a:bodyPr/>
                    <a:lstStyle/>
                    <a:p>
                      <a:pPr marL="0" marR="0">
                        <a:spcBef>
                          <a:spcPts val="0"/>
                        </a:spcBef>
                        <a:spcAft>
                          <a:spcPts val="0"/>
                        </a:spcAft>
                      </a:pPr>
                      <a:r>
                        <a:rPr lang="en-US" sz="2000" dirty="0">
                          <a:effectLst/>
                          <a:latin typeface="Bodoni MT" panose="02070603080606020203" pitchFamily="18" charset="0"/>
                        </a:rPr>
                        <a:t>Michelle Mackey,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7257221"/>
                  </a:ext>
                </a:extLst>
              </a:tr>
              <a:tr h="273248">
                <a:tc>
                  <a:txBody>
                    <a:bodyPr/>
                    <a:lstStyle/>
                    <a:p>
                      <a:pPr marL="0" marR="0">
                        <a:spcBef>
                          <a:spcPts val="0"/>
                        </a:spcBef>
                        <a:spcAft>
                          <a:spcPts val="0"/>
                        </a:spcAft>
                      </a:pPr>
                      <a:r>
                        <a:rPr lang="en-US" sz="2000" dirty="0">
                          <a:effectLst/>
                          <a:latin typeface="Bodoni MT" panose="02070603080606020203" pitchFamily="18" charset="0"/>
                        </a:rPr>
                        <a:t>Chrissy Doubleday,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336752"/>
                  </a:ext>
                </a:extLst>
              </a:tr>
              <a:tr h="273248">
                <a:tc>
                  <a:txBody>
                    <a:bodyPr/>
                    <a:lstStyle/>
                    <a:p>
                      <a:pPr marL="0" marR="0">
                        <a:spcBef>
                          <a:spcPts val="0"/>
                        </a:spcBef>
                        <a:spcAft>
                          <a:spcPts val="0"/>
                        </a:spcAft>
                      </a:pPr>
                      <a:r>
                        <a:rPr lang="en-US" sz="2000" dirty="0">
                          <a:effectLst/>
                          <a:latin typeface="Bodoni MT" panose="02070603080606020203" pitchFamily="18" charset="0"/>
                        </a:rPr>
                        <a:t>Julie Kabel,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8124034"/>
                  </a:ext>
                </a:extLst>
              </a:tr>
              <a:tr h="273248">
                <a:tc>
                  <a:txBody>
                    <a:bodyPr/>
                    <a:lstStyle/>
                    <a:p>
                      <a:pPr marL="0" marR="0">
                        <a:spcBef>
                          <a:spcPts val="0"/>
                        </a:spcBef>
                        <a:spcAft>
                          <a:spcPts val="0"/>
                        </a:spcAft>
                      </a:pPr>
                      <a:r>
                        <a:rPr lang="en-US" sz="2000" dirty="0">
                          <a:effectLst/>
                          <a:latin typeface="Bodoni MT" panose="02070603080606020203" pitchFamily="18" charset="0"/>
                        </a:rPr>
                        <a:t>Lisa Markarian,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646939"/>
                  </a:ext>
                </a:extLst>
              </a:tr>
              <a:tr h="273248">
                <a:tc>
                  <a:txBody>
                    <a:bodyPr/>
                    <a:lstStyle/>
                    <a:p>
                      <a:pPr marL="0" marR="0">
                        <a:spcBef>
                          <a:spcPts val="0"/>
                        </a:spcBef>
                        <a:spcAft>
                          <a:spcPts val="0"/>
                        </a:spcAft>
                      </a:pPr>
                      <a:r>
                        <a:rPr lang="en-US" sz="2000" dirty="0">
                          <a:effectLst/>
                          <a:latin typeface="Bodoni MT" panose="02070603080606020203" pitchFamily="18" charset="0"/>
                        </a:rPr>
                        <a:t>Mandy </a:t>
                      </a:r>
                      <a:r>
                        <a:rPr lang="en-US" sz="2000" dirty="0" err="1">
                          <a:effectLst/>
                          <a:latin typeface="Bodoni MT" panose="02070603080606020203" pitchFamily="18" charset="0"/>
                        </a:rPr>
                        <a:t>Kovaliv</a:t>
                      </a:r>
                      <a:r>
                        <a:rPr lang="en-US" sz="2000" dirty="0">
                          <a:effectLst/>
                          <a:latin typeface="Bodoni MT" panose="02070603080606020203" pitchFamily="18" charset="0"/>
                        </a:rPr>
                        <a:t>,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078995"/>
                  </a:ext>
                </a:extLst>
              </a:tr>
              <a:tr h="273248">
                <a:tc>
                  <a:txBody>
                    <a:bodyPr/>
                    <a:lstStyle/>
                    <a:p>
                      <a:pPr marL="0" marR="0">
                        <a:spcBef>
                          <a:spcPts val="0"/>
                        </a:spcBef>
                        <a:spcAft>
                          <a:spcPts val="0"/>
                        </a:spcAft>
                      </a:pPr>
                      <a:r>
                        <a:rPr lang="en-US" sz="2000" dirty="0">
                          <a:effectLst/>
                          <a:latin typeface="Bodoni MT" panose="02070603080606020203" pitchFamily="18" charset="0"/>
                        </a:rPr>
                        <a:t>Martha Gagnon,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225919"/>
                  </a:ext>
                </a:extLst>
              </a:tr>
              <a:tr h="273248">
                <a:tc>
                  <a:txBody>
                    <a:bodyPr/>
                    <a:lstStyle/>
                    <a:p>
                      <a:pPr marL="0" marR="0">
                        <a:spcBef>
                          <a:spcPts val="0"/>
                        </a:spcBef>
                        <a:spcAft>
                          <a:spcPts val="0"/>
                        </a:spcAft>
                      </a:pPr>
                      <a:r>
                        <a:rPr lang="en-US" sz="2000" dirty="0">
                          <a:effectLst/>
                          <a:latin typeface="Bodoni MT" panose="02070603080606020203" pitchFamily="18" charset="0"/>
                        </a:rPr>
                        <a:t>Tim Lewis,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555397"/>
                  </a:ext>
                </a:extLst>
              </a:tr>
              <a:tr h="273248">
                <a:tc>
                  <a:txBody>
                    <a:bodyPr/>
                    <a:lstStyle/>
                    <a:p>
                      <a:pPr marL="0" marR="0">
                        <a:spcBef>
                          <a:spcPts val="0"/>
                        </a:spcBef>
                        <a:spcAft>
                          <a:spcPts val="0"/>
                        </a:spcAft>
                      </a:pPr>
                      <a:r>
                        <a:rPr lang="en-US" sz="2000" dirty="0">
                          <a:effectLst/>
                          <a:latin typeface="Bodoni MT" panose="02070603080606020203" pitchFamily="18" charset="0"/>
                        </a:rPr>
                        <a:t>Deanna Pearson,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654737"/>
                  </a:ext>
                </a:extLst>
              </a:tr>
              <a:tr h="273248">
                <a:tc>
                  <a:txBody>
                    <a:bodyPr/>
                    <a:lstStyle/>
                    <a:p>
                      <a:pPr marL="0" marR="0">
                        <a:spcBef>
                          <a:spcPts val="0"/>
                        </a:spcBef>
                        <a:spcAft>
                          <a:spcPts val="0"/>
                        </a:spcAft>
                      </a:pPr>
                      <a:r>
                        <a:rPr lang="en-US" sz="2000" dirty="0">
                          <a:effectLst/>
                          <a:latin typeface="Bodoni MT" panose="02070603080606020203" pitchFamily="18" charset="0"/>
                        </a:rPr>
                        <a:t>Amy Hill,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683459"/>
                  </a:ext>
                </a:extLst>
              </a:tr>
              <a:tr h="273248">
                <a:tc>
                  <a:txBody>
                    <a:bodyPr/>
                    <a:lstStyle/>
                    <a:p>
                      <a:pPr marL="0" marR="0">
                        <a:spcBef>
                          <a:spcPts val="0"/>
                        </a:spcBef>
                        <a:spcAft>
                          <a:spcPts val="0"/>
                        </a:spcAft>
                      </a:pPr>
                      <a:r>
                        <a:rPr lang="en-US" sz="2000" dirty="0">
                          <a:effectLst/>
                          <a:latin typeface="Bodoni MT" panose="02070603080606020203" pitchFamily="18" charset="0"/>
                        </a:rPr>
                        <a:t>Meghan Beaulieu,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408954"/>
                  </a:ext>
                </a:extLst>
              </a:tr>
              <a:tr h="273248">
                <a:tc>
                  <a:txBody>
                    <a:bodyPr/>
                    <a:lstStyle/>
                    <a:p>
                      <a:pPr marL="0" marR="0">
                        <a:spcBef>
                          <a:spcPts val="0"/>
                        </a:spcBef>
                        <a:spcAft>
                          <a:spcPts val="0"/>
                        </a:spcAft>
                      </a:pPr>
                      <a:r>
                        <a:rPr lang="en-US" sz="2000" dirty="0">
                          <a:effectLst/>
                          <a:latin typeface="Bodoni MT" panose="02070603080606020203" pitchFamily="18" charset="0"/>
                        </a:rPr>
                        <a:t>Renee Hagopian,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791797"/>
                  </a:ext>
                </a:extLst>
              </a:tr>
              <a:tr h="273248">
                <a:tc>
                  <a:txBody>
                    <a:bodyPr/>
                    <a:lstStyle/>
                    <a:p>
                      <a:pPr marL="0" marR="0">
                        <a:spcBef>
                          <a:spcPts val="0"/>
                        </a:spcBef>
                        <a:spcAft>
                          <a:spcPts val="0"/>
                        </a:spcAft>
                      </a:pPr>
                      <a:r>
                        <a:rPr lang="en-US" sz="2000" dirty="0">
                          <a:effectLst/>
                          <a:latin typeface="Bodoni MT" panose="02070603080606020203" pitchFamily="18" charset="0"/>
                        </a:rPr>
                        <a:t>Nicole </a:t>
                      </a:r>
                      <a:r>
                        <a:rPr lang="en-US" sz="2000" dirty="0" err="1">
                          <a:effectLst/>
                          <a:latin typeface="Bodoni MT" panose="02070603080606020203" pitchFamily="18" charset="0"/>
                        </a:rPr>
                        <a:t>Dalbec-Joyal</a:t>
                      </a:r>
                      <a:r>
                        <a:rPr lang="en-US" sz="2000" dirty="0">
                          <a:effectLst/>
                          <a:latin typeface="Bodoni MT" panose="02070603080606020203" pitchFamily="18" charset="0"/>
                        </a:rPr>
                        <a:t>,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323678"/>
                  </a:ext>
                </a:extLst>
              </a:tr>
              <a:tr h="273248">
                <a:tc>
                  <a:txBody>
                    <a:bodyPr/>
                    <a:lstStyle/>
                    <a:p>
                      <a:pPr marL="0" marR="0">
                        <a:spcBef>
                          <a:spcPts val="0"/>
                        </a:spcBef>
                        <a:spcAft>
                          <a:spcPts val="0"/>
                        </a:spcAft>
                      </a:pPr>
                      <a:r>
                        <a:rPr lang="en-US" sz="2000" dirty="0" err="1">
                          <a:effectLst/>
                          <a:latin typeface="Bodoni MT" panose="02070603080606020203" pitchFamily="18" charset="0"/>
                        </a:rPr>
                        <a:t>Gianne</a:t>
                      </a:r>
                      <a:r>
                        <a:rPr lang="en-US" sz="2000" dirty="0">
                          <a:effectLst/>
                          <a:latin typeface="Bodoni MT" panose="02070603080606020203" pitchFamily="18" charset="0"/>
                        </a:rPr>
                        <a:t> Cruz,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162048"/>
                  </a:ext>
                </a:extLst>
              </a:tr>
              <a:tr h="273248">
                <a:tc>
                  <a:txBody>
                    <a:bodyPr/>
                    <a:lstStyle/>
                    <a:p>
                      <a:pPr marL="0" marR="0">
                        <a:spcBef>
                          <a:spcPts val="0"/>
                        </a:spcBef>
                        <a:spcAft>
                          <a:spcPts val="0"/>
                        </a:spcAft>
                      </a:pPr>
                      <a:r>
                        <a:rPr lang="en-US" sz="2000" dirty="0">
                          <a:effectLst/>
                          <a:latin typeface="Bodoni MT" panose="02070603080606020203" pitchFamily="18" charset="0"/>
                        </a:rPr>
                        <a:t>Lisa </a:t>
                      </a:r>
                      <a:r>
                        <a:rPr lang="en-US" sz="2000" dirty="0" err="1">
                          <a:effectLst/>
                          <a:latin typeface="Bodoni MT" panose="02070603080606020203" pitchFamily="18" charset="0"/>
                        </a:rPr>
                        <a:t>Diepitriantonio</a:t>
                      </a:r>
                      <a:r>
                        <a:rPr lang="en-US" sz="2000" dirty="0">
                          <a:effectLst/>
                          <a:latin typeface="Bodoni MT" panose="02070603080606020203" pitchFamily="18" charset="0"/>
                        </a:rPr>
                        <a:t>,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87160"/>
                  </a:ext>
                </a:extLst>
              </a:tr>
              <a:tr h="273248">
                <a:tc>
                  <a:txBody>
                    <a:bodyPr/>
                    <a:lstStyle/>
                    <a:p>
                      <a:pPr marL="0" marR="0">
                        <a:spcBef>
                          <a:spcPts val="0"/>
                        </a:spcBef>
                        <a:spcAft>
                          <a:spcPts val="0"/>
                        </a:spcAft>
                      </a:pPr>
                      <a:r>
                        <a:rPr lang="en-US" sz="2000" dirty="0">
                          <a:effectLst/>
                          <a:latin typeface="Bodoni MT" panose="02070603080606020203" pitchFamily="18" charset="0"/>
                        </a:rPr>
                        <a:t>Tammy Dewar,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23364"/>
                  </a:ext>
                </a:extLst>
              </a:tr>
              <a:tr h="273248">
                <a:tc>
                  <a:txBody>
                    <a:bodyPr/>
                    <a:lstStyle/>
                    <a:p>
                      <a:pPr marL="0" marR="0">
                        <a:spcBef>
                          <a:spcPts val="0"/>
                        </a:spcBef>
                        <a:spcAft>
                          <a:spcPts val="0"/>
                        </a:spcAft>
                      </a:pPr>
                      <a:r>
                        <a:rPr lang="en-US" sz="2000" dirty="0">
                          <a:effectLst/>
                          <a:latin typeface="Bodoni MT" panose="02070603080606020203" pitchFamily="18" charset="0"/>
                        </a:rPr>
                        <a:t>Tara Ponder, Parent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546129"/>
                  </a:ext>
                </a:extLst>
              </a:tr>
            </a:tbl>
          </a:graphicData>
        </a:graphic>
      </p:graphicFrame>
    </p:spTree>
    <p:extLst>
      <p:ext uri="{BB962C8B-B14F-4D97-AF65-F5344CB8AC3E}">
        <p14:creationId xmlns:p14="http://schemas.microsoft.com/office/powerpoint/2010/main" val="68579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3202419-3061-4648-8AD9-24792F0A39CC}"/>
              </a:ext>
            </a:extLst>
          </p:cNvPr>
          <p:cNvPicPr>
            <a:picLocks noGrp="1" noChangeAspect="1"/>
          </p:cNvPicPr>
          <p:nvPr>
            <p:ph idx="1"/>
          </p:nvPr>
        </p:nvPicPr>
        <p:blipFill>
          <a:blip r:embed="rId2"/>
          <a:stretch>
            <a:fillRect/>
          </a:stretch>
        </p:blipFill>
        <p:spPr>
          <a:xfrm>
            <a:off x="1219200" y="1853476"/>
            <a:ext cx="10107792" cy="4334539"/>
          </a:xfrm>
          <a:prstGeom prst="rect">
            <a:avLst/>
          </a:prstGeom>
        </p:spPr>
      </p:pic>
      <p:sp>
        <p:nvSpPr>
          <p:cNvPr id="12" name="Title 1">
            <a:extLst>
              <a:ext uri="{FF2B5EF4-FFF2-40B4-BE49-F238E27FC236}">
                <a16:creationId xmlns:a16="http://schemas.microsoft.com/office/drawing/2014/main" id="{80888F9F-031F-4229-A5D8-9CE9B68021C9}"/>
              </a:ext>
            </a:extLst>
          </p:cNvPr>
          <p:cNvSpPr txBox="1">
            <a:spLocks/>
          </p:cNvSpPr>
          <p:nvPr/>
        </p:nvSpPr>
        <p:spPr>
          <a:xfrm>
            <a:off x="838199" y="557189"/>
            <a:ext cx="10515599" cy="1296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Bodoni MT" panose="02070603080606020203" pitchFamily="18" charset="0"/>
              </a:rPr>
              <a:t>Merrimack School District</a:t>
            </a:r>
            <a:br>
              <a:rPr lang="en-US" sz="4000" b="1" dirty="0">
                <a:latin typeface="Bodoni MT" panose="02070603080606020203" pitchFamily="18" charset="0"/>
              </a:rPr>
            </a:br>
            <a:r>
              <a:rPr lang="en-US" sz="4000" b="1" dirty="0">
                <a:latin typeface="Bodoni MT" panose="02070603080606020203" pitchFamily="18" charset="0"/>
              </a:rPr>
              <a:t>Parent Survey Results</a:t>
            </a:r>
            <a:endParaRPr lang="en-US" sz="4000" dirty="0"/>
          </a:p>
        </p:txBody>
      </p:sp>
    </p:spTree>
    <p:extLst>
      <p:ext uri="{BB962C8B-B14F-4D97-AF65-F5344CB8AC3E}">
        <p14:creationId xmlns:p14="http://schemas.microsoft.com/office/powerpoint/2010/main" val="220439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D2C735DD-1414-4D10-81E4-81667E6EC1C3}"/>
              </a:ext>
            </a:extLst>
          </p:cNvPr>
          <p:cNvPicPr>
            <a:picLocks noGrp="1" noChangeAspect="1"/>
          </p:cNvPicPr>
          <p:nvPr>
            <p:ph idx="1"/>
          </p:nvPr>
        </p:nvPicPr>
        <p:blipFill>
          <a:blip r:embed="rId2"/>
          <a:stretch>
            <a:fillRect/>
          </a:stretch>
        </p:blipFill>
        <p:spPr>
          <a:xfrm>
            <a:off x="609600" y="1278390"/>
            <a:ext cx="10857782" cy="5022342"/>
          </a:xfrm>
          <a:prstGeom prst="rect">
            <a:avLst/>
          </a:prstGeom>
        </p:spPr>
      </p:pic>
    </p:spTree>
    <p:extLst>
      <p:ext uri="{BB962C8B-B14F-4D97-AF65-F5344CB8AC3E}">
        <p14:creationId xmlns:p14="http://schemas.microsoft.com/office/powerpoint/2010/main" val="12501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196700AE-189C-4B6C-93A9-24CE5EE493D7}"/>
              </a:ext>
            </a:extLst>
          </p:cNvPr>
          <p:cNvPicPr>
            <a:picLocks noGrp="1" noChangeAspect="1"/>
          </p:cNvPicPr>
          <p:nvPr>
            <p:ph idx="1"/>
          </p:nvPr>
        </p:nvPicPr>
        <p:blipFill>
          <a:blip r:embed="rId2"/>
          <a:stretch>
            <a:fillRect/>
          </a:stretch>
        </p:blipFill>
        <p:spPr>
          <a:xfrm>
            <a:off x="626688" y="894985"/>
            <a:ext cx="11088300" cy="5482955"/>
          </a:xfrm>
          <a:prstGeom prst="rect">
            <a:avLst/>
          </a:prstGeom>
        </p:spPr>
      </p:pic>
    </p:spTree>
    <p:extLst>
      <p:ext uri="{BB962C8B-B14F-4D97-AF65-F5344CB8AC3E}">
        <p14:creationId xmlns:p14="http://schemas.microsoft.com/office/powerpoint/2010/main" val="336691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045C5F23-186A-4B99-B27B-F6FF7F0A0B95}"/>
              </a:ext>
            </a:extLst>
          </p:cNvPr>
          <p:cNvPicPr>
            <a:picLocks noGrp="1" noChangeAspect="1"/>
          </p:cNvPicPr>
          <p:nvPr>
            <p:ph idx="1"/>
          </p:nvPr>
        </p:nvPicPr>
        <p:blipFill>
          <a:blip r:embed="rId2"/>
          <a:stretch>
            <a:fillRect/>
          </a:stretch>
        </p:blipFill>
        <p:spPr>
          <a:xfrm>
            <a:off x="479277" y="701615"/>
            <a:ext cx="11248950" cy="5705038"/>
          </a:xfrm>
          <a:prstGeom prst="rect">
            <a:avLst/>
          </a:prstGeom>
          <a:ln>
            <a:noFill/>
          </a:ln>
        </p:spPr>
      </p:pic>
    </p:spTree>
    <p:extLst>
      <p:ext uri="{BB962C8B-B14F-4D97-AF65-F5344CB8AC3E}">
        <p14:creationId xmlns:p14="http://schemas.microsoft.com/office/powerpoint/2010/main" val="3594540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78A742B-83C1-4EA8-B921-A115980A439E}"/>
              </a:ext>
            </a:extLst>
          </p:cNvPr>
          <p:cNvPicPr>
            <a:picLocks noGrp="1" noChangeAspect="1"/>
          </p:cNvPicPr>
          <p:nvPr>
            <p:ph idx="1"/>
          </p:nvPr>
        </p:nvPicPr>
        <p:blipFill>
          <a:blip r:embed="rId2"/>
          <a:stretch>
            <a:fillRect/>
          </a:stretch>
        </p:blipFill>
        <p:spPr>
          <a:xfrm>
            <a:off x="643467" y="750804"/>
            <a:ext cx="10905066" cy="5356391"/>
          </a:xfrm>
          <a:prstGeom prst="rect">
            <a:avLst/>
          </a:prstGeom>
        </p:spPr>
      </p:pic>
    </p:spTree>
    <p:extLst>
      <p:ext uri="{BB962C8B-B14F-4D97-AF65-F5344CB8AC3E}">
        <p14:creationId xmlns:p14="http://schemas.microsoft.com/office/powerpoint/2010/main" val="387606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C3571CA-B3AC-408E-818C-C8C65253E9DD}"/>
              </a:ext>
            </a:extLst>
          </p:cNvPr>
          <p:cNvPicPr>
            <a:picLocks noGrp="1" noChangeAspect="1"/>
          </p:cNvPicPr>
          <p:nvPr>
            <p:ph idx="1"/>
          </p:nvPr>
        </p:nvPicPr>
        <p:blipFill>
          <a:blip r:embed="rId2"/>
          <a:stretch>
            <a:fillRect/>
          </a:stretch>
        </p:blipFill>
        <p:spPr>
          <a:xfrm>
            <a:off x="643467" y="950721"/>
            <a:ext cx="10905066" cy="4956557"/>
          </a:xfrm>
          <a:prstGeom prst="rect">
            <a:avLst/>
          </a:prstGeom>
        </p:spPr>
      </p:pic>
    </p:spTree>
    <p:extLst>
      <p:ext uri="{BB962C8B-B14F-4D97-AF65-F5344CB8AC3E}">
        <p14:creationId xmlns:p14="http://schemas.microsoft.com/office/powerpoint/2010/main" val="167903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19E547B4-E845-4EF1-B971-FCDE10FCB3D6}"/>
              </a:ext>
            </a:extLst>
          </p:cNvPr>
          <p:cNvPicPr>
            <a:picLocks noGrp="1" noChangeAspect="1"/>
          </p:cNvPicPr>
          <p:nvPr>
            <p:ph idx="1"/>
          </p:nvPr>
        </p:nvPicPr>
        <p:blipFill>
          <a:blip r:embed="rId2"/>
          <a:stretch>
            <a:fillRect/>
          </a:stretch>
        </p:blipFill>
        <p:spPr>
          <a:xfrm>
            <a:off x="544081" y="1610751"/>
            <a:ext cx="11103838" cy="4195947"/>
          </a:xfrm>
          <a:prstGeom prst="rect">
            <a:avLst/>
          </a:prstGeom>
          <a:ln>
            <a:noFill/>
          </a:ln>
        </p:spPr>
      </p:pic>
    </p:spTree>
    <p:extLst>
      <p:ext uri="{BB962C8B-B14F-4D97-AF65-F5344CB8AC3E}">
        <p14:creationId xmlns:p14="http://schemas.microsoft.com/office/powerpoint/2010/main" val="389079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2FCA-78A6-4DF5-9648-9C17AE6DE5AE}"/>
              </a:ext>
            </a:extLst>
          </p:cNvPr>
          <p:cNvSpPr>
            <a:spLocks noGrp="1"/>
          </p:cNvSpPr>
          <p:nvPr>
            <p:ph type="title"/>
          </p:nvPr>
        </p:nvSpPr>
        <p:spPr/>
        <p:txBody>
          <a:bodyPr/>
          <a:lstStyle/>
          <a:p>
            <a:pPr algn="ctr"/>
            <a:r>
              <a:rPr lang="en-US" dirty="0">
                <a:latin typeface="Bodoni MT" panose="02070603080606020203" pitchFamily="18" charset="0"/>
              </a:rPr>
              <a:t>REOPENING TASK FORCE GROUPS</a:t>
            </a:r>
          </a:p>
        </p:txBody>
      </p:sp>
      <p:graphicFrame>
        <p:nvGraphicFramePr>
          <p:cNvPr id="4" name="Content Placeholder 3">
            <a:extLst>
              <a:ext uri="{FF2B5EF4-FFF2-40B4-BE49-F238E27FC236}">
                <a16:creationId xmlns:a16="http://schemas.microsoft.com/office/drawing/2014/main" id="{F0C5517B-CE42-4E47-9A43-00F9D99176FC}"/>
              </a:ext>
            </a:extLst>
          </p:cNvPr>
          <p:cNvGraphicFramePr>
            <a:graphicFrameLocks noGrp="1"/>
          </p:cNvGraphicFramePr>
          <p:nvPr>
            <p:ph idx="1"/>
            <p:extLst>
              <p:ext uri="{D42A27DB-BD31-4B8C-83A1-F6EECF244321}">
                <p14:modId xmlns:p14="http://schemas.microsoft.com/office/powerpoint/2010/main" val="3172182538"/>
              </p:ext>
            </p:extLst>
          </p:nvPr>
        </p:nvGraphicFramePr>
        <p:xfrm>
          <a:off x="542925" y="1535905"/>
          <a:ext cx="11129964" cy="5298002"/>
        </p:xfrm>
        <a:graphic>
          <a:graphicData uri="http://schemas.openxmlformats.org/drawingml/2006/table">
            <a:tbl>
              <a:tblPr firstRow="1" firstCol="1" bandRow="1">
                <a:tableStyleId>{5C22544A-7EE6-4342-B048-85BDC9FD1C3A}</a:tableStyleId>
              </a:tblPr>
              <a:tblGrid>
                <a:gridCol w="5022938">
                  <a:extLst>
                    <a:ext uri="{9D8B030D-6E8A-4147-A177-3AD203B41FA5}">
                      <a16:colId xmlns:a16="http://schemas.microsoft.com/office/drawing/2014/main" val="3498852217"/>
                    </a:ext>
                  </a:extLst>
                </a:gridCol>
                <a:gridCol w="758861">
                  <a:extLst>
                    <a:ext uri="{9D8B030D-6E8A-4147-A177-3AD203B41FA5}">
                      <a16:colId xmlns:a16="http://schemas.microsoft.com/office/drawing/2014/main" val="2045532807"/>
                    </a:ext>
                  </a:extLst>
                </a:gridCol>
                <a:gridCol w="4480895">
                  <a:extLst>
                    <a:ext uri="{9D8B030D-6E8A-4147-A177-3AD203B41FA5}">
                      <a16:colId xmlns:a16="http://schemas.microsoft.com/office/drawing/2014/main" val="3065087798"/>
                    </a:ext>
                  </a:extLst>
                </a:gridCol>
                <a:gridCol w="867270">
                  <a:extLst>
                    <a:ext uri="{9D8B030D-6E8A-4147-A177-3AD203B41FA5}">
                      <a16:colId xmlns:a16="http://schemas.microsoft.com/office/drawing/2014/main" val="700432970"/>
                    </a:ext>
                  </a:extLst>
                </a:gridCol>
              </a:tblGrid>
              <a:tr h="1030802">
                <a:tc>
                  <a:txBody>
                    <a:bodyPr/>
                    <a:lstStyle/>
                    <a:p>
                      <a:pPr marL="0" marR="0">
                        <a:spcBef>
                          <a:spcPts val="0"/>
                        </a:spcBef>
                        <a:spcAft>
                          <a:spcPts val="0"/>
                        </a:spcAft>
                      </a:pPr>
                      <a:r>
                        <a:rPr lang="en-US" sz="1400" dirty="0">
                          <a:effectLst/>
                          <a:latin typeface="Bodoni MT" panose="02070603080606020203" pitchFamily="18" charset="0"/>
                        </a:rPr>
                        <a:t> </a:t>
                      </a:r>
                    </a:p>
                    <a:p>
                      <a:pPr marL="0" marR="0" algn="ctr">
                        <a:spcBef>
                          <a:spcPts val="0"/>
                        </a:spcBef>
                        <a:spcAft>
                          <a:spcPts val="0"/>
                        </a:spcAft>
                      </a:pPr>
                      <a:r>
                        <a:rPr lang="en-US" sz="1400" dirty="0">
                          <a:effectLst/>
                          <a:latin typeface="Bodoni MT" panose="02070603080606020203" pitchFamily="18" charset="0"/>
                        </a:rPr>
                        <a:t>Dual On Location/Remote Learning </a:t>
                      </a:r>
                    </a:p>
                    <a:p>
                      <a:pPr marL="0" marR="0">
                        <a:spcBef>
                          <a:spcPts val="0"/>
                        </a:spcBef>
                        <a:spcAft>
                          <a:spcPts val="0"/>
                        </a:spcAft>
                      </a:pPr>
                      <a:r>
                        <a:rPr lang="en-US" sz="1400" dirty="0">
                          <a:effectLst/>
                          <a:latin typeface="Bodoni MT" panose="02070603080606020203" pitchFamily="18" charset="0"/>
                        </a:rPr>
                        <a:t>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 </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Bodoni MT" panose="02070603080606020203" pitchFamily="18" charset="0"/>
                        </a:rPr>
                        <a:t> </a:t>
                      </a:r>
                    </a:p>
                    <a:p>
                      <a:pPr marL="0" marR="0" algn="ctr">
                        <a:spcBef>
                          <a:spcPts val="0"/>
                        </a:spcBef>
                        <a:spcAft>
                          <a:spcPts val="0"/>
                        </a:spcAft>
                      </a:pPr>
                      <a:r>
                        <a:rPr lang="en-US" sz="1400">
                          <a:effectLst/>
                          <a:latin typeface="Bodoni MT" panose="02070603080606020203" pitchFamily="18" charset="0"/>
                        </a:rPr>
                        <a:t>Updated 7/6/2020</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965889"/>
                  </a:ext>
                </a:extLst>
              </a:tr>
              <a:tr h="209207">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highlight>
                            <a:srgbClr val="FFFF00"/>
                          </a:highlight>
                          <a:latin typeface="Bodoni MT" panose="02070603080606020203" pitchFamily="18" charset="0"/>
                        </a:rPr>
                        <a:t> </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highlight>
                            <a:srgbClr val="FFFF00"/>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195519"/>
                  </a:ext>
                </a:extLst>
              </a:tr>
              <a:tr h="209207">
                <a:tc>
                  <a:txBody>
                    <a:bodyPr/>
                    <a:lstStyle/>
                    <a:p>
                      <a:pPr marL="0" marR="0">
                        <a:spcBef>
                          <a:spcPts val="0"/>
                        </a:spcBef>
                        <a:spcAft>
                          <a:spcPts val="0"/>
                        </a:spcAft>
                      </a:pPr>
                      <a:r>
                        <a:rPr lang="en-US" sz="1400">
                          <a:effectLst/>
                          <a:latin typeface="Bodoni MT" panose="02070603080606020203" pitchFamily="18" charset="0"/>
                        </a:rPr>
                        <a:t>Monitoring Committee</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ELA Team</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934281"/>
                  </a:ext>
                </a:extLst>
              </a:tr>
              <a:tr h="209207">
                <a:tc>
                  <a:txBody>
                    <a:bodyPr/>
                    <a:lstStyle/>
                    <a:p>
                      <a:pPr marL="0" marR="0">
                        <a:spcBef>
                          <a:spcPts val="0"/>
                        </a:spcBef>
                        <a:spcAft>
                          <a:spcPts val="0"/>
                        </a:spcAft>
                      </a:pPr>
                      <a:r>
                        <a:rPr lang="en-US" sz="1400">
                          <a:effectLst/>
                          <a:latin typeface="Bodoni MT" panose="02070603080606020203" pitchFamily="18" charset="0"/>
                        </a:rPr>
                        <a:t>Chair: John Fabrizio</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CO</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*Michelle Romein,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8515790"/>
                  </a:ext>
                </a:extLst>
              </a:tr>
              <a:tr h="209207">
                <a:tc>
                  <a:txBody>
                    <a:bodyPr/>
                    <a:lstStyle/>
                    <a:p>
                      <a:pPr marL="0" marR="0">
                        <a:spcBef>
                          <a:spcPts val="0"/>
                        </a:spcBef>
                        <a:spcAft>
                          <a:spcPts val="0"/>
                        </a:spcAft>
                      </a:pPr>
                      <a:r>
                        <a:rPr lang="en-US" sz="1400">
                          <a:effectLst/>
                          <a:latin typeface="Bodoni MT" panose="02070603080606020203" pitchFamily="18" charset="0"/>
                        </a:rPr>
                        <a:t>Nancy Rose, Director of Media, Library and Technology</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DW</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*Sharon Putney, Principal</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659968"/>
                  </a:ext>
                </a:extLst>
              </a:tr>
              <a:tr h="209207">
                <a:tc>
                  <a:txBody>
                    <a:bodyPr/>
                    <a:lstStyle/>
                    <a:p>
                      <a:pPr marL="0" marR="0">
                        <a:spcBef>
                          <a:spcPts val="0"/>
                        </a:spcBef>
                        <a:spcAft>
                          <a:spcPts val="0"/>
                        </a:spcAft>
                      </a:pPr>
                      <a:r>
                        <a:rPr lang="en-US" sz="1400">
                          <a:effectLst/>
                          <a:latin typeface="Bodoni MT" panose="02070603080606020203" pitchFamily="18" charset="0"/>
                        </a:rPr>
                        <a:t>Naomi Schoenfeld, School Board Member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SB</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Adam Goodman, Technology Coordinator 5-8</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469028"/>
                  </a:ext>
                </a:extLst>
              </a:tr>
              <a:tr h="209207">
                <a:tc>
                  <a:txBody>
                    <a:bodyPr/>
                    <a:lstStyle/>
                    <a:p>
                      <a:pPr marL="0" marR="0">
                        <a:spcBef>
                          <a:spcPts val="0"/>
                        </a:spcBef>
                        <a:spcAft>
                          <a:spcPts val="0"/>
                        </a:spcAft>
                      </a:pPr>
                      <a:r>
                        <a:rPr lang="en-US" sz="1400">
                          <a:effectLst/>
                          <a:latin typeface="Bodoni MT" panose="02070603080606020203" pitchFamily="18" charset="0"/>
                        </a:rPr>
                        <a:t>Sharon Putney,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MHS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Jeanette Cote, Language Arts Coordinator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840550"/>
                  </a:ext>
                </a:extLst>
              </a:tr>
              <a:tr h="209207">
                <a:tc>
                  <a:txBody>
                    <a:bodyPr/>
                    <a:lstStyle/>
                    <a:p>
                      <a:pPr marL="0" marR="0">
                        <a:spcBef>
                          <a:spcPts val="0"/>
                        </a:spcBef>
                        <a:spcAft>
                          <a:spcPts val="0"/>
                        </a:spcAft>
                      </a:pPr>
                      <a:r>
                        <a:rPr lang="en-US" sz="1400">
                          <a:effectLst/>
                          <a:latin typeface="Bodoni MT" panose="02070603080606020203" pitchFamily="18" charset="0"/>
                        </a:rPr>
                        <a:t>Bill Morris, Assistant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MUS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Jane Calnan, Language Arts Coordinator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666100"/>
                  </a:ext>
                </a:extLst>
              </a:tr>
              <a:tr h="209207">
                <a:tc>
                  <a:txBody>
                    <a:bodyPr/>
                    <a:lstStyle/>
                    <a:p>
                      <a:pPr marL="0" marR="0">
                        <a:spcBef>
                          <a:spcPts val="0"/>
                        </a:spcBef>
                        <a:spcAft>
                          <a:spcPts val="0"/>
                        </a:spcAft>
                      </a:pPr>
                      <a:r>
                        <a:rPr lang="en-US" sz="1400">
                          <a:effectLst/>
                          <a:latin typeface="Bodoni MT" panose="02070603080606020203" pitchFamily="18" charset="0"/>
                        </a:rPr>
                        <a:t>Michaela Champlin, Assistant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TFS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*Nicole Rheault, Language Arts Coordinator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848832"/>
                  </a:ext>
                </a:extLst>
              </a:tr>
              <a:tr h="209207">
                <a:tc>
                  <a:txBody>
                    <a:bodyPr/>
                    <a:lstStyle/>
                    <a:p>
                      <a:pPr marL="0" marR="0">
                        <a:spcBef>
                          <a:spcPts val="0"/>
                        </a:spcBef>
                        <a:spcAft>
                          <a:spcPts val="0"/>
                        </a:spcAft>
                      </a:pPr>
                      <a:r>
                        <a:rPr lang="en-US" sz="1400">
                          <a:effectLst/>
                          <a:latin typeface="Bodoni MT" panose="02070603080606020203" pitchFamily="18" charset="0"/>
                        </a:rPr>
                        <a:t>Shawna D’Amour, Assistant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MMS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Holly Lubelczyk, Language Arts Coordinator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276820"/>
                  </a:ext>
                </a:extLst>
              </a:tr>
              <a:tr h="209207">
                <a:tc>
                  <a:txBody>
                    <a:bodyPr/>
                    <a:lstStyle/>
                    <a:p>
                      <a:pPr marL="0" marR="0">
                        <a:spcBef>
                          <a:spcPts val="0"/>
                        </a:spcBef>
                        <a:spcAft>
                          <a:spcPts val="0"/>
                        </a:spcAft>
                      </a:pPr>
                      <a:r>
                        <a:rPr lang="en-US" sz="1400">
                          <a:effectLst/>
                          <a:latin typeface="Bodoni MT" panose="02070603080606020203" pitchFamily="18" charset="0"/>
                        </a:rPr>
                        <a:t>Bonnie Painchaud, Assistant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RFS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Nicole Diggins, Language Arts Coordinator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196708"/>
                  </a:ext>
                </a:extLst>
              </a:tr>
              <a:tr h="209207">
                <a:tc>
                  <a:txBody>
                    <a:bodyPr/>
                    <a:lstStyle/>
                    <a:p>
                      <a:pPr marL="0" marR="0">
                        <a:spcBef>
                          <a:spcPts val="0"/>
                        </a:spcBef>
                        <a:spcAft>
                          <a:spcPts val="0"/>
                        </a:spcAft>
                      </a:pPr>
                      <a:r>
                        <a:rPr lang="en-US" sz="1400">
                          <a:effectLst/>
                          <a:latin typeface="Bodoni MT" panose="02070603080606020203" pitchFamily="18" charset="0"/>
                        </a:rPr>
                        <a:t>Michelle Romein, Principal</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MES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Jan Moynihan Cooney, English Department</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347310"/>
                  </a:ext>
                </a:extLst>
              </a:tr>
              <a:tr h="209207">
                <a:tc>
                  <a:txBody>
                    <a:bodyPr/>
                    <a:lstStyle/>
                    <a:p>
                      <a:pPr marL="0" marR="0">
                        <a:spcBef>
                          <a:spcPts val="0"/>
                        </a:spcBef>
                        <a:spcAft>
                          <a:spcPts val="0"/>
                        </a:spcAft>
                      </a:pPr>
                      <a:r>
                        <a:rPr lang="en-US" sz="1400">
                          <a:effectLst/>
                          <a:latin typeface="Bodoni MT" panose="02070603080606020203" pitchFamily="18" charset="0"/>
                        </a:rPr>
                        <a:t>Heather Barker, Director of Student Services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SS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*Allison Spencer, Librarian</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37690"/>
                  </a:ext>
                </a:extLst>
              </a:tr>
              <a:tr h="209207">
                <a:tc>
                  <a:txBody>
                    <a:bodyPr/>
                    <a:lstStyle/>
                    <a:p>
                      <a:pPr marL="0" marR="0">
                        <a:spcBef>
                          <a:spcPts val="0"/>
                        </a:spcBef>
                        <a:spcAft>
                          <a:spcPts val="0"/>
                        </a:spcAft>
                      </a:pPr>
                      <a:r>
                        <a:rPr lang="en-US" sz="1400">
                          <a:effectLst/>
                          <a:latin typeface="Bodoni MT" panose="02070603080606020203" pitchFamily="18" charset="0"/>
                        </a:rPr>
                        <a:t>Allison Spencer, Librarian</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MHS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Melissa Lloyd, Grade 1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1527291"/>
                  </a:ext>
                </a:extLst>
              </a:tr>
              <a:tr h="209207">
                <a:tc>
                  <a:txBody>
                    <a:bodyPr/>
                    <a:lstStyle/>
                    <a:p>
                      <a:pPr marL="0" marR="0">
                        <a:spcBef>
                          <a:spcPts val="0"/>
                        </a:spcBef>
                        <a:spcAft>
                          <a:spcPts val="0"/>
                        </a:spcAft>
                      </a:pPr>
                      <a:r>
                        <a:rPr lang="en-US" sz="1400">
                          <a:effectLst/>
                          <a:latin typeface="Bodoni MT" panose="02070603080606020203" pitchFamily="18" charset="0"/>
                        </a:rPr>
                        <a:t>Cheryl Smith, Math Coordinator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MMS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Anna Boghigian, Kindergarten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931265"/>
                  </a:ext>
                </a:extLst>
              </a:tr>
              <a:tr h="209207">
                <a:tc>
                  <a:txBody>
                    <a:bodyPr/>
                    <a:lstStyle/>
                    <a:p>
                      <a:pPr marL="0" marR="0">
                        <a:spcBef>
                          <a:spcPts val="0"/>
                        </a:spcBef>
                        <a:spcAft>
                          <a:spcPts val="0"/>
                        </a:spcAft>
                      </a:pPr>
                      <a:r>
                        <a:rPr lang="en-US" sz="1400">
                          <a:effectLst/>
                          <a:latin typeface="Bodoni MT" panose="02070603080606020203" pitchFamily="18" charset="0"/>
                        </a:rPr>
                        <a:t>Nicole Rheault, Language Arts Coordinator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MUS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Amanda Lessard, Special Education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062508"/>
                  </a:ext>
                </a:extLst>
              </a:tr>
              <a:tr h="209207">
                <a:tc>
                  <a:txBody>
                    <a:bodyPr/>
                    <a:lstStyle/>
                    <a:p>
                      <a:pPr marL="0" marR="0">
                        <a:spcBef>
                          <a:spcPts val="0"/>
                        </a:spcBef>
                        <a:spcAft>
                          <a:spcPts val="0"/>
                        </a:spcAft>
                      </a:pPr>
                      <a:r>
                        <a:rPr lang="en-US" sz="1400">
                          <a:effectLst/>
                          <a:latin typeface="Bodoni MT" panose="02070603080606020203" pitchFamily="18" charset="0"/>
                        </a:rPr>
                        <a:t>Deb Barker, School Counselor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MHS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Kim Chouinard, Pre-school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041472"/>
                  </a:ext>
                </a:extLst>
              </a:tr>
              <a:tr h="209207">
                <a:tc>
                  <a:txBody>
                    <a:bodyPr/>
                    <a:lstStyle/>
                    <a:p>
                      <a:pPr marL="0" marR="0">
                        <a:spcBef>
                          <a:spcPts val="0"/>
                        </a:spcBef>
                        <a:spcAft>
                          <a:spcPts val="0"/>
                        </a:spcAft>
                      </a:pPr>
                      <a:r>
                        <a:rPr lang="en-US" sz="1400">
                          <a:effectLst/>
                          <a:latin typeface="Bodoni MT" panose="02070603080606020203" pitchFamily="18" charset="0"/>
                        </a:rPr>
                        <a:t>Mark Merrifield, Technology Coordinator</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MHS</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Jen </a:t>
                      </a:r>
                      <a:r>
                        <a:rPr lang="en-US" sz="1400" dirty="0" err="1">
                          <a:effectLst/>
                          <a:latin typeface="Bodoni MT" panose="02070603080606020203" pitchFamily="18" charset="0"/>
                        </a:rPr>
                        <a:t>Haeck</a:t>
                      </a:r>
                      <a:r>
                        <a:rPr lang="en-US" sz="1400" dirty="0">
                          <a:effectLst/>
                          <a:latin typeface="Bodoni MT" panose="02070603080606020203" pitchFamily="18" charset="0"/>
                        </a:rPr>
                        <a:t>, Grade 1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425449"/>
                  </a:ext>
                </a:extLst>
              </a:tr>
              <a:tr h="209207">
                <a:tc>
                  <a:txBody>
                    <a:bodyPr/>
                    <a:lstStyle/>
                    <a:p>
                      <a:pPr marL="0" marR="0">
                        <a:spcBef>
                          <a:spcPts val="0"/>
                        </a:spcBef>
                        <a:spcAft>
                          <a:spcPts val="0"/>
                        </a:spcAft>
                      </a:pPr>
                      <a:r>
                        <a:rPr lang="en-US" sz="1400">
                          <a:effectLst/>
                          <a:latin typeface="Bodoni MT" panose="02070603080606020203" pitchFamily="18" charset="0"/>
                        </a:rPr>
                        <a:t>Lynea Forand, Administrative Assistant</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latin typeface="Bodoni MT" panose="02070603080606020203" pitchFamily="18" charset="0"/>
                        </a:rPr>
                        <a:t>CO</a:t>
                      </a:r>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Melanie </a:t>
                      </a:r>
                      <a:r>
                        <a:rPr lang="en-US" sz="1400" dirty="0" err="1">
                          <a:effectLst/>
                          <a:latin typeface="Bodoni MT" panose="02070603080606020203" pitchFamily="18" charset="0"/>
                        </a:rPr>
                        <a:t>Swienski-Sadek</a:t>
                      </a:r>
                      <a:r>
                        <a:rPr lang="en-US" sz="1400" dirty="0">
                          <a:effectLst/>
                          <a:latin typeface="Bodoni MT" panose="02070603080606020203" pitchFamily="18" charset="0"/>
                        </a:rPr>
                        <a:t>, Grade 6</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3202739"/>
                  </a:ext>
                </a:extLst>
              </a:tr>
              <a:tr h="209207">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Maryanne Sabat, Special Education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963102"/>
                  </a:ext>
                </a:extLst>
              </a:tr>
              <a:tr h="209207">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Bodoni MT" panose="02070603080606020203" pitchFamily="18" charset="0"/>
                        </a:rPr>
                        <a:t>Jessica Gott, English Teacher</a:t>
                      </a:r>
                      <a:endParaRPr lang="en-US" sz="1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87579"/>
                  </a:ext>
                </a:extLst>
              </a:tr>
            </a:tbl>
          </a:graphicData>
        </a:graphic>
      </p:graphicFrame>
    </p:spTree>
    <p:extLst>
      <p:ext uri="{BB962C8B-B14F-4D97-AF65-F5344CB8AC3E}">
        <p14:creationId xmlns:p14="http://schemas.microsoft.com/office/powerpoint/2010/main" val="212894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C71D9FC-3949-4A41-87A7-0449705D6B4D}"/>
              </a:ext>
            </a:extLst>
          </p:cNvPr>
          <p:cNvPicPr>
            <a:picLocks noGrp="1" noChangeAspect="1"/>
          </p:cNvPicPr>
          <p:nvPr>
            <p:ph idx="1"/>
          </p:nvPr>
        </p:nvPicPr>
        <p:blipFill>
          <a:blip r:embed="rId2"/>
          <a:stretch>
            <a:fillRect/>
          </a:stretch>
        </p:blipFill>
        <p:spPr>
          <a:xfrm>
            <a:off x="643467" y="1678490"/>
            <a:ext cx="10905066" cy="3501019"/>
          </a:xfrm>
          <a:prstGeom prst="rect">
            <a:avLst/>
          </a:prstGeom>
        </p:spPr>
      </p:pic>
    </p:spTree>
    <p:extLst>
      <p:ext uri="{BB962C8B-B14F-4D97-AF65-F5344CB8AC3E}">
        <p14:creationId xmlns:p14="http://schemas.microsoft.com/office/powerpoint/2010/main" val="219726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45165D85-1924-4C03-B212-19FF890EE417}"/>
              </a:ext>
            </a:extLst>
          </p:cNvPr>
          <p:cNvPicPr>
            <a:picLocks noGrp="1" noChangeAspect="1"/>
          </p:cNvPicPr>
          <p:nvPr>
            <p:ph idx="1"/>
          </p:nvPr>
        </p:nvPicPr>
        <p:blipFill>
          <a:blip r:embed="rId2"/>
          <a:stretch>
            <a:fillRect/>
          </a:stretch>
        </p:blipFill>
        <p:spPr>
          <a:xfrm>
            <a:off x="1385667" y="480060"/>
            <a:ext cx="9158067" cy="5897880"/>
          </a:xfrm>
          <a:prstGeom prst="rect">
            <a:avLst/>
          </a:prstGeom>
          <a:ln>
            <a:noFill/>
          </a:ln>
        </p:spPr>
      </p:pic>
    </p:spTree>
    <p:extLst>
      <p:ext uri="{BB962C8B-B14F-4D97-AF65-F5344CB8AC3E}">
        <p14:creationId xmlns:p14="http://schemas.microsoft.com/office/powerpoint/2010/main" val="103533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D5EC1D4E-A160-4B87-A4F4-42E82DF79328}"/>
              </a:ext>
            </a:extLst>
          </p:cNvPr>
          <p:cNvPicPr>
            <a:picLocks noGrp="1" noChangeAspect="1"/>
          </p:cNvPicPr>
          <p:nvPr>
            <p:ph idx="1"/>
          </p:nvPr>
        </p:nvPicPr>
        <p:blipFill>
          <a:blip r:embed="rId2"/>
          <a:stretch>
            <a:fillRect/>
          </a:stretch>
        </p:blipFill>
        <p:spPr>
          <a:xfrm>
            <a:off x="1434905" y="498202"/>
            <a:ext cx="9495692" cy="5813746"/>
          </a:xfrm>
          <a:prstGeom prst="rect">
            <a:avLst/>
          </a:prstGeom>
          <a:ln>
            <a:noFill/>
          </a:ln>
        </p:spPr>
      </p:pic>
    </p:spTree>
    <p:extLst>
      <p:ext uri="{BB962C8B-B14F-4D97-AF65-F5344CB8AC3E}">
        <p14:creationId xmlns:p14="http://schemas.microsoft.com/office/powerpoint/2010/main" val="94268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C0C934-4976-493F-8CDB-7BF4E5563E78}"/>
              </a:ext>
            </a:extLst>
          </p:cNvPr>
          <p:cNvSpPr txBox="1"/>
          <p:nvPr/>
        </p:nvSpPr>
        <p:spPr>
          <a:xfrm>
            <a:off x="998806" y="766689"/>
            <a:ext cx="10354994" cy="1077218"/>
          </a:xfrm>
          <a:prstGeom prst="rect">
            <a:avLst/>
          </a:prstGeom>
          <a:noFill/>
        </p:spPr>
        <p:txBody>
          <a:bodyPr wrap="square" rtlCol="0">
            <a:spAutoFit/>
          </a:bodyPr>
          <a:lstStyle/>
          <a:p>
            <a:pPr algn="ctr"/>
            <a:r>
              <a:rPr lang="en-US" sz="3200" b="1" dirty="0">
                <a:latin typeface="Bodoni MT" panose="02070603080606020203" pitchFamily="18" charset="0"/>
              </a:rPr>
              <a:t>Merrimack School District</a:t>
            </a:r>
            <a:br>
              <a:rPr lang="en-US" sz="3200" b="1" dirty="0">
                <a:latin typeface="Bodoni MT" panose="02070603080606020203" pitchFamily="18" charset="0"/>
              </a:rPr>
            </a:br>
            <a:r>
              <a:rPr lang="en-US" sz="3200" b="1" dirty="0">
                <a:latin typeface="Bodoni MT" panose="02070603080606020203" pitchFamily="18" charset="0"/>
              </a:rPr>
              <a:t>Staff Survey Results</a:t>
            </a:r>
            <a:endParaRPr lang="en-US" sz="3200" dirty="0"/>
          </a:p>
        </p:txBody>
      </p:sp>
      <p:pic>
        <p:nvPicPr>
          <p:cNvPr id="7" name="Content Placeholder 3">
            <a:extLst>
              <a:ext uri="{FF2B5EF4-FFF2-40B4-BE49-F238E27FC236}">
                <a16:creationId xmlns:a16="http://schemas.microsoft.com/office/drawing/2014/main" id="{982C3E68-C5C0-462D-AC8C-C5F9525E2473}"/>
              </a:ext>
            </a:extLst>
          </p:cNvPr>
          <p:cNvPicPr>
            <a:picLocks noGrp="1" noChangeAspect="1"/>
          </p:cNvPicPr>
          <p:nvPr>
            <p:ph idx="1"/>
          </p:nvPr>
        </p:nvPicPr>
        <p:blipFill>
          <a:blip r:embed="rId2"/>
          <a:stretch>
            <a:fillRect/>
          </a:stretch>
        </p:blipFill>
        <p:spPr>
          <a:xfrm>
            <a:off x="1748573" y="1779563"/>
            <a:ext cx="7951101" cy="4552954"/>
          </a:xfrm>
          <a:prstGeom prst="rect">
            <a:avLst/>
          </a:prstGeom>
          <a:ln>
            <a:noFill/>
          </a:ln>
        </p:spPr>
      </p:pic>
    </p:spTree>
    <p:extLst>
      <p:ext uri="{BB962C8B-B14F-4D97-AF65-F5344CB8AC3E}">
        <p14:creationId xmlns:p14="http://schemas.microsoft.com/office/powerpoint/2010/main" val="262915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6FC9A7-9CDC-4763-9218-A1959A6CE5BB}"/>
              </a:ext>
            </a:extLst>
          </p:cNvPr>
          <p:cNvSpPr txBox="1"/>
          <p:nvPr/>
        </p:nvSpPr>
        <p:spPr>
          <a:xfrm>
            <a:off x="781930" y="829677"/>
            <a:ext cx="10515600" cy="1077218"/>
          </a:xfrm>
          <a:prstGeom prst="rect">
            <a:avLst/>
          </a:prstGeom>
          <a:noFill/>
        </p:spPr>
        <p:txBody>
          <a:bodyPr wrap="square" rtlCol="0">
            <a:spAutoFit/>
          </a:bodyPr>
          <a:lstStyle/>
          <a:p>
            <a:pPr algn="ctr"/>
            <a:r>
              <a:rPr lang="en-US" sz="3200" b="1" dirty="0">
                <a:latin typeface="Bodoni MT" panose="02070603080606020203" pitchFamily="18" charset="0"/>
              </a:rPr>
              <a:t>Merrimack School District</a:t>
            </a:r>
            <a:br>
              <a:rPr lang="en-US" sz="3200" b="1" dirty="0">
                <a:latin typeface="Bodoni MT" panose="02070603080606020203" pitchFamily="18" charset="0"/>
              </a:rPr>
            </a:br>
            <a:r>
              <a:rPr lang="en-US" sz="3200" b="1" dirty="0">
                <a:latin typeface="Bodoni MT" panose="02070603080606020203" pitchFamily="18" charset="0"/>
              </a:rPr>
              <a:t>Staff Survey Results</a:t>
            </a:r>
            <a:endParaRPr lang="en-US" sz="3200" dirty="0"/>
          </a:p>
        </p:txBody>
      </p:sp>
      <p:pic>
        <p:nvPicPr>
          <p:cNvPr id="7" name="Content Placeholder 6">
            <a:extLst>
              <a:ext uri="{FF2B5EF4-FFF2-40B4-BE49-F238E27FC236}">
                <a16:creationId xmlns:a16="http://schemas.microsoft.com/office/drawing/2014/main" id="{98C06643-BF01-4708-BD6B-1503B840A27E}"/>
              </a:ext>
            </a:extLst>
          </p:cNvPr>
          <p:cNvPicPr>
            <a:picLocks noGrp="1" noChangeAspect="1"/>
          </p:cNvPicPr>
          <p:nvPr>
            <p:ph idx="1"/>
          </p:nvPr>
        </p:nvPicPr>
        <p:blipFill>
          <a:blip r:embed="rId2"/>
          <a:stretch>
            <a:fillRect/>
          </a:stretch>
        </p:blipFill>
        <p:spPr>
          <a:xfrm>
            <a:off x="724486" y="1987790"/>
            <a:ext cx="10990502" cy="4119773"/>
          </a:xfrm>
          <a:prstGeom prst="rect">
            <a:avLst/>
          </a:prstGeom>
        </p:spPr>
      </p:pic>
    </p:spTree>
    <p:extLst>
      <p:ext uri="{BB962C8B-B14F-4D97-AF65-F5344CB8AC3E}">
        <p14:creationId xmlns:p14="http://schemas.microsoft.com/office/powerpoint/2010/main" val="180484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7B1472-B3AE-4F0D-B4ED-1EF9532E1DAB}"/>
              </a:ext>
            </a:extLst>
          </p:cNvPr>
          <p:cNvSpPr txBox="1"/>
          <p:nvPr/>
        </p:nvSpPr>
        <p:spPr>
          <a:xfrm>
            <a:off x="907366" y="893298"/>
            <a:ext cx="10446434" cy="1200329"/>
          </a:xfrm>
          <a:prstGeom prst="rect">
            <a:avLst/>
          </a:prstGeom>
          <a:noFill/>
        </p:spPr>
        <p:txBody>
          <a:bodyPr wrap="square" rtlCol="0">
            <a:spAutoFit/>
          </a:bodyPr>
          <a:lstStyle/>
          <a:p>
            <a:pPr algn="ctr"/>
            <a:r>
              <a:rPr lang="en-US" sz="3600" b="1" dirty="0">
                <a:latin typeface="Bodoni MT" panose="02070603080606020203" pitchFamily="18" charset="0"/>
              </a:rPr>
              <a:t>Merrimack School District</a:t>
            </a:r>
            <a:br>
              <a:rPr lang="en-US" sz="3600" b="1" dirty="0">
                <a:latin typeface="Bodoni MT" panose="02070603080606020203" pitchFamily="18" charset="0"/>
              </a:rPr>
            </a:br>
            <a:r>
              <a:rPr lang="en-US" sz="3600" b="1" dirty="0">
                <a:latin typeface="Bodoni MT" panose="02070603080606020203" pitchFamily="18" charset="0"/>
              </a:rPr>
              <a:t>Staff Survey Results</a:t>
            </a:r>
            <a:endParaRPr lang="en-US" sz="3600" dirty="0"/>
          </a:p>
        </p:txBody>
      </p:sp>
      <p:pic>
        <p:nvPicPr>
          <p:cNvPr id="7" name="Content Placeholder 6">
            <a:extLst>
              <a:ext uri="{FF2B5EF4-FFF2-40B4-BE49-F238E27FC236}">
                <a16:creationId xmlns:a16="http://schemas.microsoft.com/office/drawing/2014/main" id="{8D601629-1384-4227-B838-52C26C0B184A}"/>
              </a:ext>
            </a:extLst>
          </p:cNvPr>
          <p:cNvPicPr>
            <a:picLocks noGrp="1" noChangeAspect="1"/>
          </p:cNvPicPr>
          <p:nvPr>
            <p:ph idx="1"/>
          </p:nvPr>
        </p:nvPicPr>
        <p:blipFill>
          <a:blip r:embed="rId2"/>
          <a:stretch>
            <a:fillRect/>
          </a:stretch>
        </p:blipFill>
        <p:spPr>
          <a:xfrm>
            <a:off x="477013" y="2166425"/>
            <a:ext cx="11237976" cy="3538025"/>
          </a:xfrm>
          <a:prstGeom prst="rect">
            <a:avLst/>
          </a:prstGeom>
        </p:spPr>
      </p:pic>
    </p:spTree>
    <p:extLst>
      <p:ext uri="{BB962C8B-B14F-4D97-AF65-F5344CB8AC3E}">
        <p14:creationId xmlns:p14="http://schemas.microsoft.com/office/powerpoint/2010/main" val="77961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E6EA-4E61-4EC1-B877-9D403E7CE094}"/>
              </a:ext>
            </a:extLst>
          </p:cNvPr>
          <p:cNvSpPr>
            <a:spLocks noGrp="1"/>
          </p:cNvSpPr>
          <p:nvPr>
            <p:ph type="title"/>
          </p:nvPr>
        </p:nvSpPr>
        <p:spPr/>
        <p:txBody>
          <a:bodyPr/>
          <a:lstStyle/>
          <a:p>
            <a:pPr algn="ctr"/>
            <a:r>
              <a:rPr lang="en-US" dirty="0">
                <a:latin typeface="Bodoni MT" panose="02070603080606020203" pitchFamily="18" charset="0"/>
              </a:rPr>
              <a:t>CONSIDERATIONS</a:t>
            </a:r>
          </a:p>
        </p:txBody>
      </p:sp>
      <p:sp>
        <p:nvSpPr>
          <p:cNvPr id="3" name="Content Placeholder 2">
            <a:extLst>
              <a:ext uri="{FF2B5EF4-FFF2-40B4-BE49-F238E27FC236}">
                <a16:creationId xmlns:a16="http://schemas.microsoft.com/office/drawing/2014/main" id="{499C57F2-74BA-404D-857A-4CF29D406038}"/>
              </a:ext>
            </a:extLst>
          </p:cNvPr>
          <p:cNvSpPr>
            <a:spLocks noGrp="1"/>
          </p:cNvSpPr>
          <p:nvPr>
            <p:ph idx="1"/>
          </p:nvPr>
        </p:nvSpPr>
        <p:spPr/>
        <p:txBody>
          <a:bodyPr>
            <a:normAutofit/>
          </a:bodyPr>
          <a:lstStyle/>
          <a:p>
            <a:pPr algn="ctr"/>
            <a:r>
              <a:rPr lang="en-US" dirty="0">
                <a:latin typeface="Bodoni MT" panose="02070603080606020203" pitchFamily="18" charset="0"/>
              </a:rPr>
              <a:t>Number of daily new cases in NH on March 16</a:t>
            </a:r>
            <a:r>
              <a:rPr lang="en-US" baseline="30000" dirty="0">
                <a:latin typeface="Bodoni MT" panose="02070603080606020203" pitchFamily="18" charset="0"/>
              </a:rPr>
              <a:t>th </a:t>
            </a:r>
            <a:r>
              <a:rPr lang="en-US" dirty="0">
                <a:latin typeface="Bodoni MT" panose="02070603080606020203" pitchFamily="18" charset="0"/>
              </a:rPr>
              <a:t> - </a:t>
            </a:r>
            <a:r>
              <a:rPr lang="en-US" b="1" dirty="0">
                <a:latin typeface="Bodoni MT" panose="02070603080606020203" pitchFamily="18" charset="0"/>
              </a:rPr>
              <a:t>4</a:t>
            </a:r>
          </a:p>
          <a:p>
            <a:pPr algn="ctr"/>
            <a:r>
              <a:rPr lang="en-US" dirty="0">
                <a:latin typeface="Bodoni MT" panose="02070603080606020203" pitchFamily="18" charset="0"/>
              </a:rPr>
              <a:t>Number of confirmed cases in NH on March 30</a:t>
            </a:r>
            <a:r>
              <a:rPr lang="en-US" baseline="30000" dirty="0">
                <a:latin typeface="Bodoni MT" panose="02070603080606020203" pitchFamily="18" charset="0"/>
              </a:rPr>
              <a:t>th </a:t>
            </a:r>
            <a:r>
              <a:rPr lang="en-US" dirty="0">
                <a:latin typeface="Bodoni MT" panose="02070603080606020203" pitchFamily="18" charset="0"/>
              </a:rPr>
              <a:t>– </a:t>
            </a:r>
            <a:r>
              <a:rPr lang="en-US" b="1" dirty="0">
                <a:latin typeface="Bodoni MT" panose="02070603080606020203" pitchFamily="18" charset="0"/>
              </a:rPr>
              <a:t>56</a:t>
            </a:r>
          </a:p>
          <a:p>
            <a:pPr algn="ctr"/>
            <a:r>
              <a:rPr lang="en-US" dirty="0">
                <a:latin typeface="Bodoni MT" panose="02070603080606020203" pitchFamily="18" charset="0"/>
              </a:rPr>
              <a:t>Number of confirmed cases in NH on April 30</a:t>
            </a:r>
            <a:r>
              <a:rPr lang="en-US" baseline="30000" dirty="0">
                <a:latin typeface="Bodoni MT" panose="02070603080606020203" pitchFamily="18" charset="0"/>
              </a:rPr>
              <a:t>th </a:t>
            </a:r>
            <a:r>
              <a:rPr lang="en-US" dirty="0">
                <a:latin typeface="Bodoni MT" panose="02070603080606020203" pitchFamily="18" charset="0"/>
              </a:rPr>
              <a:t> - </a:t>
            </a:r>
            <a:r>
              <a:rPr lang="en-US" b="1" dirty="0">
                <a:latin typeface="Bodoni MT" panose="02070603080606020203" pitchFamily="18" charset="0"/>
              </a:rPr>
              <a:t>96</a:t>
            </a:r>
          </a:p>
          <a:p>
            <a:pPr algn="ctr"/>
            <a:r>
              <a:rPr lang="en-US" dirty="0">
                <a:latin typeface="Bodoni MT" panose="02070603080606020203" pitchFamily="18" charset="0"/>
              </a:rPr>
              <a:t>Number of confirmed cases in NH on May 30</a:t>
            </a:r>
            <a:r>
              <a:rPr lang="en-US" baseline="30000" dirty="0">
                <a:latin typeface="Bodoni MT" panose="02070603080606020203" pitchFamily="18" charset="0"/>
              </a:rPr>
              <a:t>th </a:t>
            </a:r>
            <a:r>
              <a:rPr lang="en-US" dirty="0">
                <a:latin typeface="Bodoni MT" panose="02070603080606020203" pitchFamily="18" charset="0"/>
              </a:rPr>
              <a:t>– </a:t>
            </a:r>
            <a:r>
              <a:rPr lang="en-US" b="1" dirty="0">
                <a:latin typeface="Bodoni MT" panose="02070603080606020203" pitchFamily="18" charset="0"/>
              </a:rPr>
              <a:t>39</a:t>
            </a:r>
          </a:p>
          <a:p>
            <a:pPr algn="ctr"/>
            <a:r>
              <a:rPr lang="en-US" dirty="0">
                <a:highlight>
                  <a:srgbClr val="FFFF00"/>
                </a:highlight>
                <a:latin typeface="Bodoni MT" panose="02070603080606020203" pitchFamily="18" charset="0"/>
              </a:rPr>
              <a:t>Number of confirmed cases in NH on June 30</a:t>
            </a:r>
            <a:r>
              <a:rPr lang="en-US" baseline="30000" dirty="0">
                <a:highlight>
                  <a:srgbClr val="FFFF00"/>
                </a:highlight>
                <a:latin typeface="Bodoni MT" panose="02070603080606020203" pitchFamily="18" charset="0"/>
              </a:rPr>
              <a:t>th </a:t>
            </a:r>
            <a:r>
              <a:rPr lang="en-US" dirty="0">
                <a:highlight>
                  <a:srgbClr val="FFFF00"/>
                </a:highlight>
                <a:latin typeface="Bodoni MT" panose="02070603080606020203" pitchFamily="18" charset="0"/>
              </a:rPr>
              <a:t>– </a:t>
            </a:r>
            <a:r>
              <a:rPr lang="en-US" b="1" dirty="0">
                <a:highlight>
                  <a:srgbClr val="FFFF00"/>
                </a:highlight>
                <a:latin typeface="Bodoni MT" panose="02070603080606020203" pitchFamily="18" charset="0"/>
              </a:rPr>
              <a:t>22</a:t>
            </a:r>
          </a:p>
          <a:p>
            <a:pPr algn="ctr"/>
            <a:r>
              <a:rPr lang="en-US" dirty="0">
                <a:highlight>
                  <a:srgbClr val="FFFF00"/>
                </a:highlight>
                <a:latin typeface="Bodoni MT" panose="02070603080606020203" pitchFamily="18" charset="0"/>
              </a:rPr>
              <a:t>Number of confirmed cases in NH on July 11</a:t>
            </a:r>
            <a:r>
              <a:rPr lang="en-US" baseline="30000" dirty="0">
                <a:highlight>
                  <a:srgbClr val="FFFF00"/>
                </a:highlight>
                <a:latin typeface="Bodoni MT" panose="02070603080606020203" pitchFamily="18" charset="0"/>
              </a:rPr>
              <a:t>th </a:t>
            </a:r>
            <a:r>
              <a:rPr lang="en-US" dirty="0">
                <a:highlight>
                  <a:srgbClr val="FFFF00"/>
                </a:highlight>
                <a:latin typeface="Bodoni MT" panose="02070603080606020203" pitchFamily="18" charset="0"/>
              </a:rPr>
              <a:t>- </a:t>
            </a:r>
            <a:r>
              <a:rPr lang="en-US" b="1" dirty="0">
                <a:highlight>
                  <a:srgbClr val="FFFF00"/>
                </a:highlight>
                <a:latin typeface="Bodoni MT" panose="02070603080606020203" pitchFamily="18" charset="0"/>
              </a:rPr>
              <a:t>33</a:t>
            </a:r>
          </a:p>
          <a:p>
            <a:endParaRPr lang="en-US" dirty="0"/>
          </a:p>
        </p:txBody>
      </p:sp>
    </p:spTree>
    <p:extLst>
      <p:ext uri="{BB962C8B-B14F-4D97-AF65-F5344CB8AC3E}">
        <p14:creationId xmlns:p14="http://schemas.microsoft.com/office/powerpoint/2010/main" val="7960013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4D67-ED49-4518-9D80-EF996C62AF30}"/>
              </a:ext>
            </a:extLst>
          </p:cNvPr>
          <p:cNvSpPr>
            <a:spLocks noGrp="1"/>
          </p:cNvSpPr>
          <p:nvPr>
            <p:ph type="title"/>
          </p:nvPr>
        </p:nvSpPr>
        <p:spPr/>
        <p:txBody>
          <a:bodyPr/>
          <a:lstStyle/>
          <a:p>
            <a:pPr algn="ctr"/>
            <a:r>
              <a:rPr lang="en-US" dirty="0">
                <a:latin typeface="Bodoni MT" panose="02070603080606020203" pitchFamily="18" charset="0"/>
              </a:rPr>
              <a:t>QUESTIONS</a:t>
            </a:r>
          </a:p>
        </p:txBody>
      </p:sp>
      <p:sp>
        <p:nvSpPr>
          <p:cNvPr id="3" name="Content Placeholder 2">
            <a:extLst>
              <a:ext uri="{FF2B5EF4-FFF2-40B4-BE49-F238E27FC236}">
                <a16:creationId xmlns:a16="http://schemas.microsoft.com/office/drawing/2014/main" id="{E11F3A8E-AAEF-455C-87E7-33B09CB09583}"/>
              </a:ext>
            </a:extLst>
          </p:cNvPr>
          <p:cNvSpPr>
            <a:spLocks noGrp="1"/>
          </p:cNvSpPr>
          <p:nvPr>
            <p:ph idx="1"/>
          </p:nvPr>
        </p:nvSpPr>
        <p:spPr/>
        <p:txBody>
          <a:bodyPr/>
          <a:lstStyle/>
          <a:p>
            <a:pPr marL="0" indent="0">
              <a:buNone/>
            </a:pPr>
            <a:r>
              <a:rPr lang="en-US" sz="3200" dirty="0">
                <a:latin typeface="Bodoni MT" panose="02070603080606020203" pitchFamily="18" charset="0"/>
              </a:rPr>
              <a:t>Will these numbers rise/decline/stabilize AFTER</a:t>
            </a:r>
          </a:p>
          <a:p>
            <a:pPr lvl="2"/>
            <a:r>
              <a:rPr lang="en-US" sz="2800" dirty="0">
                <a:latin typeface="Bodoni MT" panose="02070603080606020203" pitchFamily="18" charset="0"/>
              </a:rPr>
              <a:t>A summer of travelers to NH?</a:t>
            </a:r>
          </a:p>
          <a:p>
            <a:pPr lvl="2"/>
            <a:r>
              <a:rPr lang="en-US" sz="2800" dirty="0">
                <a:latin typeface="Bodoni MT" panose="02070603080606020203" pitchFamily="18" charset="0"/>
              </a:rPr>
              <a:t>Continued phases of state and national reopening?</a:t>
            </a:r>
          </a:p>
          <a:p>
            <a:pPr marL="914400" lvl="2" indent="0">
              <a:buNone/>
            </a:pPr>
            <a:endParaRPr lang="en-US" sz="2800" dirty="0">
              <a:latin typeface="Bodoni MT" panose="02070603080606020203" pitchFamily="18" charset="0"/>
            </a:endParaRPr>
          </a:p>
          <a:p>
            <a:pPr lvl="2"/>
            <a:r>
              <a:rPr lang="en-US" sz="2800" dirty="0">
                <a:latin typeface="Bodoni MT" panose="02070603080606020203" pitchFamily="18" charset="0"/>
              </a:rPr>
              <a:t>Will/could/might NH be impacted by rising COVID-19 cases nationally?</a:t>
            </a:r>
          </a:p>
          <a:p>
            <a:pPr lvl="2"/>
            <a:r>
              <a:rPr lang="en-US" sz="2800" dirty="0">
                <a:latin typeface="Bodoni MT" panose="02070603080606020203" pitchFamily="18" charset="0"/>
              </a:rPr>
              <a:t>If Merrimack closed schools on March 13</a:t>
            </a:r>
            <a:r>
              <a:rPr lang="en-US" sz="2800" baseline="30000" dirty="0">
                <a:latin typeface="Bodoni MT" panose="02070603080606020203" pitchFamily="18" charset="0"/>
              </a:rPr>
              <a:t>th</a:t>
            </a:r>
            <a:r>
              <a:rPr lang="en-US" sz="2800" dirty="0">
                <a:latin typeface="Bodoni MT" panose="02070603080606020203" pitchFamily="18" charset="0"/>
              </a:rPr>
              <a:t>, and the state closed schools on March 15</a:t>
            </a:r>
            <a:r>
              <a:rPr lang="en-US" sz="2800" baseline="30000" dirty="0">
                <a:latin typeface="Bodoni MT" panose="02070603080606020203" pitchFamily="18" charset="0"/>
              </a:rPr>
              <a:t>th</a:t>
            </a:r>
            <a:r>
              <a:rPr lang="en-US" sz="2800" dirty="0">
                <a:latin typeface="Bodoni MT" panose="02070603080606020203" pitchFamily="18" charset="0"/>
              </a:rPr>
              <a:t>, with NH recording 4 daily new cases as of March 16</a:t>
            </a:r>
            <a:r>
              <a:rPr lang="en-US" sz="2800" baseline="30000" dirty="0">
                <a:latin typeface="Bodoni MT" panose="02070603080606020203" pitchFamily="18" charset="0"/>
              </a:rPr>
              <a:t>th</a:t>
            </a:r>
            <a:r>
              <a:rPr lang="en-US" sz="2800" dirty="0">
                <a:latin typeface="Bodoni MT" panose="02070603080606020203" pitchFamily="18" charset="0"/>
              </a:rPr>
              <a:t>, what evidence is there to suggest the situation is significantly different now?</a:t>
            </a:r>
          </a:p>
          <a:p>
            <a:endParaRPr lang="en-US" dirty="0"/>
          </a:p>
        </p:txBody>
      </p:sp>
    </p:spTree>
    <p:extLst>
      <p:ext uri="{BB962C8B-B14F-4D97-AF65-F5344CB8AC3E}">
        <p14:creationId xmlns:p14="http://schemas.microsoft.com/office/powerpoint/2010/main" val="388690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E006-5433-4B15-9BF0-1CB652DAC66A}"/>
              </a:ext>
            </a:extLst>
          </p:cNvPr>
          <p:cNvSpPr>
            <a:spLocks noGrp="1"/>
          </p:cNvSpPr>
          <p:nvPr>
            <p:ph type="title"/>
          </p:nvPr>
        </p:nvSpPr>
        <p:spPr/>
        <p:txBody>
          <a:bodyPr/>
          <a:lstStyle/>
          <a:p>
            <a:pPr algn="ctr"/>
            <a:r>
              <a:rPr lang="en-US" dirty="0">
                <a:latin typeface="Bodoni MT" panose="02070603080606020203" pitchFamily="18" charset="0"/>
              </a:rPr>
              <a:t>CONSIDERATIONS:</a:t>
            </a:r>
            <a:br>
              <a:rPr lang="en-US" dirty="0">
                <a:latin typeface="Bodoni MT" panose="02070603080606020203" pitchFamily="18" charset="0"/>
              </a:rPr>
            </a:br>
            <a:r>
              <a:rPr lang="en-US" dirty="0">
                <a:latin typeface="Bodoni MT" panose="02070603080606020203" pitchFamily="18" charset="0"/>
              </a:rPr>
              <a:t>RESEARCH AND DATA</a:t>
            </a:r>
          </a:p>
        </p:txBody>
      </p:sp>
      <p:sp>
        <p:nvSpPr>
          <p:cNvPr id="3" name="Content Placeholder 2">
            <a:extLst>
              <a:ext uri="{FF2B5EF4-FFF2-40B4-BE49-F238E27FC236}">
                <a16:creationId xmlns:a16="http://schemas.microsoft.com/office/drawing/2014/main" id="{65A5C174-A3DA-41D8-968B-3F5D91364605}"/>
              </a:ext>
            </a:extLst>
          </p:cNvPr>
          <p:cNvSpPr>
            <a:spLocks noGrp="1"/>
          </p:cNvSpPr>
          <p:nvPr>
            <p:ph idx="1"/>
          </p:nvPr>
        </p:nvSpPr>
        <p:spPr/>
        <p:txBody>
          <a:bodyPr>
            <a:normAutofit/>
          </a:bodyPr>
          <a:lstStyle/>
          <a:p>
            <a:pPr marL="0" indent="0" algn="ctr">
              <a:buNone/>
            </a:pPr>
            <a:r>
              <a:rPr lang="en-US" dirty="0"/>
              <a:t>General Agreements Found in the Research </a:t>
            </a:r>
          </a:p>
          <a:p>
            <a:pPr marL="0" indent="0">
              <a:buNone/>
            </a:pPr>
            <a:r>
              <a:rPr lang="en-US" dirty="0"/>
              <a:t>Proceedings of the National Academy of Sciences</a:t>
            </a:r>
          </a:p>
          <a:p>
            <a:pPr lvl="1"/>
            <a:r>
              <a:rPr lang="en-US" i="1" dirty="0"/>
              <a:t>transmission via people with no symptoms, or during the few days before symptoms are apparent, is a primary driver of COVID-19 spread</a:t>
            </a:r>
          </a:p>
          <a:p>
            <a:pPr marL="0" indent="0">
              <a:buNone/>
            </a:pPr>
            <a:r>
              <a:rPr lang="en-US" dirty="0"/>
              <a:t>Johns Hopkins study</a:t>
            </a:r>
          </a:p>
          <a:p>
            <a:pPr lvl="1"/>
            <a:r>
              <a:rPr lang="en-US" i="1" dirty="0"/>
              <a:t>believe in the power of masks</a:t>
            </a:r>
          </a:p>
          <a:p>
            <a:pPr lvl="1"/>
            <a:r>
              <a:rPr lang="en-US" i="1" dirty="0"/>
              <a:t>even in the quarantine bubble keep six feet away</a:t>
            </a:r>
          </a:p>
          <a:p>
            <a:r>
              <a:rPr lang="en-US" dirty="0"/>
              <a:t>NH DHHS</a:t>
            </a:r>
          </a:p>
          <a:p>
            <a:pPr lvl="1"/>
            <a:r>
              <a:rPr lang="en-US" i="1" dirty="0"/>
              <a:t>if we relax our social distancing too quickly, we risk subsequent outbreaks of COVID-19</a:t>
            </a:r>
          </a:p>
          <a:p>
            <a:endParaRPr lang="en-US" dirty="0"/>
          </a:p>
        </p:txBody>
      </p:sp>
    </p:spTree>
    <p:extLst>
      <p:ext uri="{BB962C8B-B14F-4D97-AF65-F5344CB8AC3E}">
        <p14:creationId xmlns:p14="http://schemas.microsoft.com/office/powerpoint/2010/main" val="165040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31B1-16F0-40DB-A123-21C401633823}"/>
              </a:ext>
            </a:extLst>
          </p:cNvPr>
          <p:cNvSpPr>
            <a:spLocks noGrp="1"/>
          </p:cNvSpPr>
          <p:nvPr>
            <p:ph type="title"/>
          </p:nvPr>
        </p:nvSpPr>
        <p:spPr/>
        <p:txBody>
          <a:bodyPr>
            <a:normAutofit fontScale="90000"/>
          </a:bodyPr>
          <a:lstStyle/>
          <a:p>
            <a:pPr algn="ctr"/>
            <a:br>
              <a:rPr lang="en-US" dirty="0">
                <a:latin typeface="Bodoni MT" panose="02070603080606020203" pitchFamily="18" charset="0"/>
              </a:rPr>
            </a:br>
            <a:r>
              <a:rPr lang="en-US" dirty="0">
                <a:latin typeface="Bodoni MT" panose="02070603080606020203" pitchFamily="18" charset="0"/>
              </a:rPr>
              <a:t>RESEARCH SUPPORT</a:t>
            </a:r>
            <a:br>
              <a:rPr lang="en-US" dirty="0">
                <a:latin typeface="Bodoni MT" panose="02070603080606020203" pitchFamily="18" charset="0"/>
              </a:rPr>
            </a:br>
            <a:r>
              <a:rPr lang="en-US" dirty="0">
                <a:latin typeface="Bodoni MT" panose="02070603080606020203" pitchFamily="18" charset="0"/>
              </a:rPr>
              <a:t>ADVISORY BOARD</a:t>
            </a:r>
            <a:br>
              <a:rPr lang="en-US" dirty="0">
                <a:latin typeface="Bodoni MT" panose="02070603080606020203" pitchFamily="18" charset="0"/>
              </a:rPr>
            </a:br>
            <a:endParaRPr lang="en-US" dirty="0"/>
          </a:p>
        </p:txBody>
      </p:sp>
      <p:sp>
        <p:nvSpPr>
          <p:cNvPr id="3" name="Content Placeholder 2">
            <a:extLst>
              <a:ext uri="{FF2B5EF4-FFF2-40B4-BE49-F238E27FC236}">
                <a16:creationId xmlns:a16="http://schemas.microsoft.com/office/drawing/2014/main" id="{43ECD50E-79FC-4194-9398-1A0ACDEDB199}"/>
              </a:ext>
            </a:extLst>
          </p:cNvPr>
          <p:cNvSpPr>
            <a:spLocks noGrp="1"/>
          </p:cNvSpPr>
          <p:nvPr>
            <p:ph idx="1"/>
          </p:nvPr>
        </p:nvSpPr>
        <p:spPr/>
        <p:txBody>
          <a:bodyPr/>
          <a:lstStyle/>
          <a:p>
            <a:pPr marL="0" indent="0">
              <a:buNone/>
            </a:pPr>
            <a:r>
              <a:rPr lang="en-US" sz="3200" dirty="0">
                <a:latin typeface="Bodoni MT" panose="02070603080606020203" pitchFamily="18" charset="0"/>
              </a:rPr>
              <a:t>Advisory Board helps leaders and future leaders in the health care industry work smarter and faster by providing provocative insights, actionable strategies, and practical tools to support execution. With more than 40 years of experience, a team of over 250 experts, and a network of nearly 5,000 member organizations, Advisory Board spends more time researching the now and predicting the next than anyone else in the health care industry. </a:t>
            </a:r>
          </a:p>
          <a:p>
            <a:pPr marL="0" indent="0">
              <a:buNone/>
            </a:pPr>
            <a:r>
              <a:rPr lang="en-US" dirty="0"/>
              <a:t>     </a:t>
            </a:r>
            <a:endParaRPr lang="en-US" sz="2800" dirty="0">
              <a:latin typeface="Bodoni MT" panose="02070603080606020203" pitchFamily="18" charset="0"/>
            </a:endParaRPr>
          </a:p>
        </p:txBody>
      </p:sp>
    </p:spTree>
    <p:extLst>
      <p:ext uri="{BB962C8B-B14F-4D97-AF65-F5344CB8AC3E}">
        <p14:creationId xmlns:p14="http://schemas.microsoft.com/office/powerpoint/2010/main" val="362749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D892-BAB9-4F31-98F1-F824D42EFB69}"/>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41DC745F-6946-49DF-93E4-53E6609F4705}"/>
              </a:ext>
            </a:extLst>
          </p:cNvPr>
          <p:cNvGraphicFramePr>
            <a:graphicFrameLocks noGrp="1"/>
          </p:cNvGraphicFramePr>
          <p:nvPr>
            <p:ph idx="1"/>
            <p:extLst>
              <p:ext uri="{D42A27DB-BD31-4B8C-83A1-F6EECF244321}">
                <p14:modId xmlns:p14="http://schemas.microsoft.com/office/powerpoint/2010/main" val="3155272454"/>
              </p:ext>
            </p:extLst>
          </p:nvPr>
        </p:nvGraphicFramePr>
        <p:xfrm>
          <a:off x="414337" y="307181"/>
          <a:ext cx="11265692" cy="6188403"/>
        </p:xfrm>
        <a:graphic>
          <a:graphicData uri="http://schemas.openxmlformats.org/drawingml/2006/table">
            <a:tbl>
              <a:tblPr firstRow="1" firstCol="1" bandRow="1">
                <a:tableStyleId>{5C22544A-7EE6-4342-B048-85BDC9FD1C3A}</a:tableStyleId>
              </a:tblPr>
              <a:tblGrid>
                <a:gridCol w="5084192">
                  <a:extLst>
                    <a:ext uri="{9D8B030D-6E8A-4147-A177-3AD203B41FA5}">
                      <a16:colId xmlns:a16="http://schemas.microsoft.com/office/drawing/2014/main" val="2210781112"/>
                    </a:ext>
                  </a:extLst>
                </a:gridCol>
                <a:gridCol w="716534">
                  <a:extLst>
                    <a:ext uri="{9D8B030D-6E8A-4147-A177-3AD203B41FA5}">
                      <a16:colId xmlns:a16="http://schemas.microsoft.com/office/drawing/2014/main" val="3001805135"/>
                    </a:ext>
                  </a:extLst>
                </a:gridCol>
                <a:gridCol w="4587120">
                  <a:extLst>
                    <a:ext uri="{9D8B030D-6E8A-4147-A177-3AD203B41FA5}">
                      <a16:colId xmlns:a16="http://schemas.microsoft.com/office/drawing/2014/main" val="825204220"/>
                    </a:ext>
                  </a:extLst>
                </a:gridCol>
                <a:gridCol w="877846">
                  <a:extLst>
                    <a:ext uri="{9D8B030D-6E8A-4147-A177-3AD203B41FA5}">
                      <a16:colId xmlns:a16="http://schemas.microsoft.com/office/drawing/2014/main" val="1960746236"/>
                    </a:ext>
                  </a:extLst>
                </a:gridCol>
              </a:tblGrid>
              <a:tr h="565853">
                <a:tc>
                  <a:txBody>
                    <a:bodyPr/>
                    <a:lstStyle/>
                    <a:p>
                      <a:pPr marL="0" marR="0">
                        <a:spcBef>
                          <a:spcPts val="0"/>
                        </a:spcBef>
                        <a:spcAft>
                          <a:spcPts val="0"/>
                        </a:spcAft>
                      </a:pPr>
                      <a:r>
                        <a:rPr lang="en-US" sz="2800" dirty="0">
                          <a:effectLst/>
                          <a:latin typeface="Bodoni MT" panose="02070603080606020203" pitchFamily="18" charset="0"/>
                        </a:rPr>
                        <a:t>Math Team</a:t>
                      </a:r>
                      <a:endParaRPr lang="en-US" sz="28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Bodoni MT" panose="02070603080606020203" pitchFamily="18" charset="0"/>
                        </a:rPr>
                        <a:t>Unified Arts Team</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208788"/>
                  </a:ext>
                </a:extLst>
              </a:tr>
              <a:tr h="562255">
                <a:tc>
                  <a:txBody>
                    <a:bodyPr/>
                    <a:lstStyle/>
                    <a:p>
                      <a:pPr marL="0" marR="0">
                        <a:spcBef>
                          <a:spcPts val="0"/>
                        </a:spcBef>
                        <a:spcAft>
                          <a:spcPts val="0"/>
                        </a:spcAft>
                      </a:pPr>
                      <a:r>
                        <a:rPr lang="en-US" sz="1200" dirty="0">
                          <a:effectLst/>
                          <a:latin typeface="Bodoni MT" panose="02070603080606020203" pitchFamily="18" charset="0"/>
                        </a:rPr>
                        <a:t>*Bonnie Painchaud, Assistant Principal</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RFS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*Michaela Champlin, Assistant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314053"/>
                  </a:ext>
                </a:extLst>
              </a:tr>
              <a:tr h="562255">
                <a:tc>
                  <a:txBody>
                    <a:bodyPr/>
                    <a:lstStyle/>
                    <a:p>
                      <a:pPr marL="0" marR="0">
                        <a:spcBef>
                          <a:spcPts val="0"/>
                        </a:spcBef>
                        <a:spcAft>
                          <a:spcPts val="0"/>
                        </a:spcAft>
                      </a:pPr>
                      <a:r>
                        <a:rPr lang="en-US" sz="1200" dirty="0">
                          <a:effectLst/>
                          <a:latin typeface="Bodoni MT" panose="02070603080606020203" pitchFamily="18" charset="0"/>
                        </a:rPr>
                        <a:t>Ron Delude, Math Department</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MHS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Emily Hillman, Music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4078441"/>
                  </a:ext>
                </a:extLst>
              </a:tr>
              <a:tr h="562255">
                <a:tc>
                  <a:txBody>
                    <a:bodyPr/>
                    <a:lstStyle/>
                    <a:p>
                      <a:pPr marL="0" marR="0">
                        <a:spcBef>
                          <a:spcPts val="0"/>
                        </a:spcBef>
                        <a:spcAft>
                          <a:spcPts val="0"/>
                        </a:spcAft>
                      </a:pPr>
                      <a:r>
                        <a:rPr lang="en-US" sz="1200">
                          <a:effectLst/>
                          <a:latin typeface="Bodoni MT" panose="02070603080606020203" pitchFamily="18" charset="0"/>
                        </a:rPr>
                        <a:t>Mikayla Ramsdell, Math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MHS</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Rich Greenier, Physical Education Teacher 5-6</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681814"/>
                  </a:ext>
                </a:extLst>
              </a:tr>
              <a:tr h="562255">
                <a:tc>
                  <a:txBody>
                    <a:bodyPr/>
                    <a:lstStyle/>
                    <a:p>
                      <a:pPr marL="0" marR="0">
                        <a:spcBef>
                          <a:spcPts val="0"/>
                        </a:spcBef>
                        <a:spcAft>
                          <a:spcPts val="0"/>
                        </a:spcAft>
                      </a:pPr>
                      <a:r>
                        <a:rPr lang="en-US" sz="1200">
                          <a:effectLst/>
                          <a:latin typeface="Bodoni MT" panose="02070603080606020203" pitchFamily="18" charset="0"/>
                        </a:rPr>
                        <a:t>*Cheryl Smith, Math Coordinator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MMS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Amy Larkin-Perez, Physical Education Teacher</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8846439"/>
                  </a:ext>
                </a:extLst>
              </a:tr>
              <a:tr h="562255">
                <a:tc>
                  <a:txBody>
                    <a:bodyPr/>
                    <a:lstStyle/>
                    <a:p>
                      <a:pPr marL="0" marR="0">
                        <a:spcBef>
                          <a:spcPts val="0"/>
                        </a:spcBef>
                        <a:spcAft>
                          <a:spcPts val="0"/>
                        </a:spcAft>
                      </a:pPr>
                      <a:r>
                        <a:rPr lang="en-US" sz="1200">
                          <a:effectLst/>
                          <a:latin typeface="Bodoni MT" panose="02070603080606020203" pitchFamily="18" charset="0"/>
                        </a:rPr>
                        <a:t>Louis Mailloux, Grade 5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MUS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Julie Roy, Unified Arts</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013587"/>
                  </a:ext>
                </a:extLst>
              </a:tr>
              <a:tr h="562255">
                <a:tc>
                  <a:txBody>
                    <a:bodyPr/>
                    <a:lstStyle/>
                    <a:p>
                      <a:pPr marL="0" marR="0">
                        <a:spcBef>
                          <a:spcPts val="0"/>
                        </a:spcBef>
                        <a:spcAft>
                          <a:spcPts val="0"/>
                        </a:spcAft>
                      </a:pPr>
                      <a:r>
                        <a:rPr lang="en-US" sz="1200">
                          <a:effectLst/>
                          <a:latin typeface="Bodoni MT" panose="02070603080606020203" pitchFamily="18" charset="0"/>
                        </a:rPr>
                        <a:t>Laura Howe, Grade 2 Teacher/Math Facilitator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TFS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Jenn Saucier, Physical Education Teacher</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244518"/>
                  </a:ext>
                </a:extLst>
              </a:tr>
              <a:tr h="562255">
                <a:tc>
                  <a:txBody>
                    <a:bodyPr/>
                    <a:lstStyle/>
                    <a:p>
                      <a:pPr marL="0" marR="0">
                        <a:spcBef>
                          <a:spcPts val="0"/>
                        </a:spcBef>
                        <a:spcAft>
                          <a:spcPts val="0"/>
                        </a:spcAft>
                      </a:pPr>
                      <a:r>
                        <a:rPr lang="en-US" sz="1200">
                          <a:effectLst/>
                          <a:latin typeface="Bodoni MT" panose="02070603080606020203" pitchFamily="18" charset="0"/>
                        </a:rPr>
                        <a:t>Nancy Romero, Special Education Coordinator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MUS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Erica McLaughlin Pereira, Digital Learning Specialist</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146131"/>
                  </a:ext>
                </a:extLst>
              </a:tr>
              <a:tr h="562255">
                <a:tc>
                  <a:txBody>
                    <a:bodyPr/>
                    <a:lstStyle/>
                    <a:p>
                      <a:pPr marL="0" marR="0">
                        <a:spcBef>
                          <a:spcPts val="0"/>
                        </a:spcBef>
                        <a:spcAft>
                          <a:spcPts val="0"/>
                        </a:spcAft>
                      </a:pPr>
                      <a:r>
                        <a:rPr lang="en-US" sz="1200">
                          <a:effectLst/>
                          <a:latin typeface="Bodoni MT" panose="02070603080606020203" pitchFamily="18" charset="0"/>
                        </a:rPr>
                        <a:t>Carole Lewis, Computer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RFS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Tammy Lambrou, Business Teacher</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3892858"/>
                  </a:ext>
                </a:extLst>
              </a:tr>
              <a:tr h="562255">
                <a:tc>
                  <a:txBody>
                    <a:bodyPr/>
                    <a:lstStyle/>
                    <a:p>
                      <a:pPr marL="0" marR="0">
                        <a:spcBef>
                          <a:spcPts val="0"/>
                        </a:spcBef>
                        <a:spcAft>
                          <a:spcPts val="0"/>
                        </a:spcAft>
                      </a:pPr>
                      <a:r>
                        <a:rPr lang="en-US" sz="1200">
                          <a:effectLst/>
                          <a:latin typeface="Bodoni MT" panose="02070603080606020203" pitchFamily="18" charset="0"/>
                        </a:rPr>
                        <a:t>Sherry Rosswaag, Kindergarten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RFS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Patricia Cunningham, Band</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3315630"/>
                  </a:ext>
                </a:extLst>
              </a:tr>
              <a:tr h="562255">
                <a:tc>
                  <a:txBody>
                    <a:bodyPr/>
                    <a:lstStyle/>
                    <a:p>
                      <a:pPr marL="0" marR="0">
                        <a:spcBef>
                          <a:spcPts val="0"/>
                        </a:spcBef>
                        <a:spcAft>
                          <a:spcPts val="0"/>
                        </a:spcAft>
                      </a:pPr>
                      <a:r>
                        <a:rPr lang="en-US" sz="1200">
                          <a:effectLst/>
                          <a:latin typeface="Bodoni MT" panose="02070603080606020203" pitchFamily="18" charset="0"/>
                        </a:rPr>
                        <a:t>Alice Donahoe, Grade 4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MES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 </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9897986"/>
                  </a:ext>
                </a:extLst>
              </a:tr>
            </a:tbl>
          </a:graphicData>
        </a:graphic>
      </p:graphicFrame>
    </p:spTree>
    <p:extLst>
      <p:ext uri="{BB962C8B-B14F-4D97-AF65-F5344CB8AC3E}">
        <p14:creationId xmlns:p14="http://schemas.microsoft.com/office/powerpoint/2010/main" val="986145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A986-D970-4BBC-905B-5F4F62A29FAE}"/>
              </a:ext>
            </a:extLst>
          </p:cNvPr>
          <p:cNvSpPr>
            <a:spLocks noGrp="1"/>
          </p:cNvSpPr>
          <p:nvPr>
            <p:ph type="title"/>
          </p:nvPr>
        </p:nvSpPr>
        <p:spPr/>
        <p:txBody>
          <a:bodyPr>
            <a:normAutofit fontScale="90000"/>
          </a:bodyPr>
          <a:lstStyle/>
          <a:p>
            <a:pPr algn="ctr"/>
            <a:r>
              <a:rPr lang="en-US" sz="3600" dirty="0">
                <a:latin typeface="Bodoni MT" panose="02070603080606020203" pitchFamily="18" charset="0"/>
              </a:rPr>
              <a:t>ADVISORY BOARD SUMMARY OF RESEARCH REGARDING TRANSMISSION OF COVID-19 AND SCHOOLS</a:t>
            </a:r>
          </a:p>
        </p:txBody>
      </p:sp>
      <p:sp>
        <p:nvSpPr>
          <p:cNvPr id="3" name="Content Placeholder 2">
            <a:extLst>
              <a:ext uri="{FF2B5EF4-FFF2-40B4-BE49-F238E27FC236}">
                <a16:creationId xmlns:a16="http://schemas.microsoft.com/office/drawing/2014/main" id="{AF8F8AE3-1FA1-4DE4-97D5-40AA84255196}"/>
              </a:ext>
            </a:extLst>
          </p:cNvPr>
          <p:cNvSpPr>
            <a:spLocks noGrp="1"/>
          </p:cNvSpPr>
          <p:nvPr>
            <p:ph idx="1"/>
          </p:nvPr>
        </p:nvSpPr>
        <p:spPr/>
        <p:txBody>
          <a:bodyPr>
            <a:normAutofit lnSpcReduction="10000"/>
          </a:bodyPr>
          <a:lstStyle/>
          <a:p>
            <a:r>
              <a:rPr lang="en-US" dirty="0"/>
              <a:t>Research Offers Mixed Results</a:t>
            </a:r>
          </a:p>
          <a:p>
            <a:pPr lvl="1"/>
            <a:r>
              <a:rPr lang="en-US" dirty="0"/>
              <a:t>Researchers agree that children are not </a:t>
            </a:r>
            <a:r>
              <a:rPr lang="en-US" u="sng" dirty="0"/>
              <a:t>contracting</a:t>
            </a:r>
            <a:r>
              <a:rPr lang="en-US" dirty="0"/>
              <a:t> novel coronavirus at the same rate as adults BUT</a:t>
            </a:r>
          </a:p>
          <a:p>
            <a:pPr lvl="1"/>
            <a:r>
              <a:rPr lang="en-US" dirty="0"/>
              <a:t>Research has yet to show whether children </a:t>
            </a:r>
            <a:r>
              <a:rPr lang="en-US" u="sng" dirty="0"/>
              <a:t>transmit</a:t>
            </a:r>
            <a:r>
              <a:rPr lang="en-US" dirty="0"/>
              <a:t> novel coronavirus at a similar rate as adults</a:t>
            </a:r>
          </a:p>
          <a:p>
            <a:pPr lvl="1"/>
            <a:r>
              <a:rPr lang="en-US" dirty="0"/>
              <a:t>Widespread school closures and a low rate of testing among school age children could be contributing to the lower number of reported COVID-19 cases among children</a:t>
            </a:r>
          </a:p>
          <a:p>
            <a:pPr lvl="1"/>
            <a:r>
              <a:rPr lang="en-US" dirty="0"/>
              <a:t>Since most other respiratory virus can and do transmit between adults and children, it would be </a:t>
            </a:r>
            <a:r>
              <a:rPr lang="en-US" i="1" dirty="0"/>
              <a:t>odd</a:t>
            </a:r>
            <a:r>
              <a:rPr lang="en-US" dirty="0"/>
              <a:t> if the novel coronavirus didn’t have some similar likelihood of transmission</a:t>
            </a:r>
          </a:p>
          <a:p>
            <a:pPr lvl="1"/>
            <a:r>
              <a:rPr lang="en-US" dirty="0"/>
              <a:t>Insufficient American data due to near universal school closures since March</a:t>
            </a:r>
          </a:p>
          <a:p>
            <a:pPr marL="457200" lvl="1" indent="0" algn="ctr">
              <a:buNone/>
            </a:pPr>
            <a:endParaRPr lang="en-US" dirty="0"/>
          </a:p>
          <a:p>
            <a:pPr lvl="1"/>
            <a:endParaRPr lang="en-US" dirty="0"/>
          </a:p>
          <a:p>
            <a:endParaRPr lang="en-US" dirty="0"/>
          </a:p>
        </p:txBody>
      </p:sp>
    </p:spTree>
    <p:extLst>
      <p:ext uri="{BB962C8B-B14F-4D97-AF65-F5344CB8AC3E}">
        <p14:creationId xmlns:p14="http://schemas.microsoft.com/office/powerpoint/2010/main" val="380160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E8E8-BE50-45B8-A216-B95DABA4BDE7}"/>
              </a:ext>
            </a:extLst>
          </p:cNvPr>
          <p:cNvSpPr>
            <a:spLocks noGrp="1"/>
          </p:cNvSpPr>
          <p:nvPr>
            <p:ph type="title"/>
          </p:nvPr>
        </p:nvSpPr>
        <p:spPr/>
        <p:txBody>
          <a:bodyPr/>
          <a:lstStyle/>
          <a:p>
            <a:pPr algn="ctr"/>
            <a:r>
              <a:rPr lang="en-US" dirty="0">
                <a:latin typeface="Bodoni MT" panose="02070603080606020203" pitchFamily="18" charset="0"/>
              </a:rPr>
              <a:t>QUESTIONS</a:t>
            </a:r>
          </a:p>
        </p:txBody>
      </p:sp>
      <p:sp>
        <p:nvSpPr>
          <p:cNvPr id="3" name="Content Placeholder 2">
            <a:extLst>
              <a:ext uri="{FF2B5EF4-FFF2-40B4-BE49-F238E27FC236}">
                <a16:creationId xmlns:a16="http://schemas.microsoft.com/office/drawing/2014/main" id="{8E07F8CB-41CA-413C-A427-102FD7882FD5}"/>
              </a:ext>
            </a:extLst>
          </p:cNvPr>
          <p:cNvSpPr>
            <a:spLocks noGrp="1"/>
          </p:cNvSpPr>
          <p:nvPr>
            <p:ph idx="1"/>
          </p:nvPr>
        </p:nvSpPr>
        <p:spPr/>
        <p:txBody>
          <a:bodyPr>
            <a:normAutofit/>
          </a:bodyPr>
          <a:lstStyle/>
          <a:p>
            <a:pPr marL="0" indent="0">
              <a:buNone/>
            </a:pPr>
            <a:endParaRPr lang="en-US" dirty="0"/>
          </a:p>
          <a:p>
            <a:pPr marL="0" indent="0">
              <a:buNone/>
            </a:pPr>
            <a:r>
              <a:rPr lang="en-US" dirty="0"/>
              <a:t>Will/could transmission between children aged 4-18 and between children and adults and adults to adults in a school setting increase with the reopening of schools?</a:t>
            </a:r>
          </a:p>
          <a:p>
            <a:pPr marL="0" indent="0">
              <a:buNone/>
            </a:pPr>
            <a:r>
              <a:rPr lang="en-US" dirty="0"/>
              <a:t>If possible, is it the responsibility </a:t>
            </a:r>
            <a:r>
              <a:rPr lang="en-US" i="1" dirty="0"/>
              <a:t>of schools </a:t>
            </a:r>
            <a:r>
              <a:rPr lang="en-US" dirty="0"/>
              <a:t>to mitigate this potential increase in transmission of COVID-19 </a:t>
            </a:r>
            <a:r>
              <a:rPr lang="en-US" i="1" dirty="0"/>
              <a:t>in schools</a:t>
            </a:r>
            <a:r>
              <a:rPr lang="en-US" dirty="0"/>
              <a:t>? </a:t>
            </a:r>
            <a:endParaRPr lang="en-US" dirty="0">
              <a:highlight>
                <a:srgbClr val="FFFF00"/>
              </a:highlight>
            </a:endParaRPr>
          </a:p>
          <a:p>
            <a:pPr marL="0" indent="0">
              <a:buNone/>
            </a:pPr>
            <a:r>
              <a:rPr lang="en-US" dirty="0">
                <a:highlight>
                  <a:srgbClr val="FFFF00"/>
                </a:highlight>
              </a:rPr>
              <a:t>What are the most effective known mitigation strategies?</a:t>
            </a:r>
          </a:p>
          <a:p>
            <a:pPr marL="0" indent="0">
              <a:buNone/>
            </a:pPr>
            <a:r>
              <a:rPr lang="en-US" dirty="0"/>
              <a:t>	</a:t>
            </a:r>
          </a:p>
        </p:txBody>
      </p:sp>
    </p:spTree>
    <p:extLst>
      <p:ext uri="{BB962C8B-B14F-4D97-AF65-F5344CB8AC3E}">
        <p14:creationId xmlns:p14="http://schemas.microsoft.com/office/powerpoint/2010/main" val="334154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D297-1744-43BB-AA81-26FD2C473685}"/>
              </a:ext>
            </a:extLst>
          </p:cNvPr>
          <p:cNvSpPr>
            <a:spLocks noGrp="1"/>
          </p:cNvSpPr>
          <p:nvPr>
            <p:ph type="title"/>
          </p:nvPr>
        </p:nvSpPr>
        <p:spPr/>
        <p:txBody>
          <a:bodyPr/>
          <a:lstStyle/>
          <a:p>
            <a:pPr algn="ctr"/>
            <a:r>
              <a:rPr lang="en-US" dirty="0">
                <a:latin typeface="Bodoni MT" panose="02070603080606020203" pitchFamily="18" charset="0"/>
              </a:rPr>
              <a:t>CONSIDERATIONS</a:t>
            </a:r>
          </a:p>
        </p:txBody>
      </p:sp>
      <p:sp>
        <p:nvSpPr>
          <p:cNvPr id="3" name="Content Placeholder 2">
            <a:extLst>
              <a:ext uri="{FF2B5EF4-FFF2-40B4-BE49-F238E27FC236}">
                <a16:creationId xmlns:a16="http://schemas.microsoft.com/office/drawing/2014/main" id="{5D979E94-B228-43EB-B985-D1458AB83360}"/>
              </a:ext>
            </a:extLst>
          </p:cNvPr>
          <p:cNvSpPr>
            <a:spLocks noGrp="1"/>
          </p:cNvSpPr>
          <p:nvPr>
            <p:ph idx="1"/>
          </p:nvPr>
        </p:nvSpPr>
        <p:spPr/>
        <p:txBody>
          <a:bodyPr>
            <a:normAutofit/>
          </a:bodyPr>
          <a:lstStyle/>
          <a:p>
            <a:pPr marL="0" indent="0" algn="ctr">
              <a:buNone/>
            </a:pPr>
            <a:r>
              <a:rPr lang="en-US" sz="2600" dirty="0">
                <a:latin typeface="Bodoni MT" panose="02070603080606020203" pitchFamily="18" charset="0"/>
              </a:rPr>
              <a:t>As of July 12, 2020, at 9:00 am</a:t>
            </a:r>
          </a:p>
          <a:p>
            <a:pPr marL="0" indent="0" algn="ctr">
              <a:buNone/>
            </a:pPr>
            <a:endParaRPr lang="en-US" sz="2600" dirty="0">
              <a:latin typeface="Bodoni MT" panose="02070603080606020203" pitchFamily="18" charset="0"/>
            </a:endParaRPr>
          </a:p>
          <a:p>
            <a:pPr marL="0" indent="0" algn="ctr">
              <a:buNone/>
            </a:pPr>
            <a:r>
              <a:rPr lang="en-US" sz="2600" dirty="0">
                <a:latin typeface="Bodoni MT" panose="02070603080606020203" pitchFamily="18" charset="0"/>
              </a:rPr>
              <a:t>620 active cases of COVID-19 in New Hampshire </a:t>
            </a:r>
          </a:p>
          <a:p>
            <a:pPr marL="0" indent="0" algn="ctr">
              <a:buNone/>
            </a:pPr>
            <a:r>
              <a:rPr lang="en-US" sz="2600" dirty="0">
                <a:latin typeface="Bodoni MT" panose="02070603080606020203" pitchFamily="18" charset="0"/>
              </a:rPr>
              <a:t>355 active cases of COVID-19 in So. Central NH Communities </a:t>
            </a:r>
          </a:p>
          <a:p>
            <a:pPr marL="0" indent="0">
              <a:buNone/>
            </a:pPr>
            <a:r>
              <a:rPr lang="en-US" sz="2600" dirty="0">
                <a:latin typeface="Bodoni MT" panose="02070603080606020203" pitchFamily="18" charset="0"/>
              </a:rPr>
              <a:t>Bedford 44	       Goffstown 115		Hudson 10	         Londonderry 14</a:t>
            </a:r>
          </a:p>
          <a:p>
            <a:pPr marL="0" indent="0">
              <a:buNone/>
            </a:pPr>
            <a:r>
              <a:rPr lang="en-US" sz="2600" dirty="0">
                <a:latin typeface="Bodoni MT" panose="02070603080606020203" pitchFamily="18" charset="0"/>
              </a:rPr>
              <a:t>Manchester 54     </a:t>
            </a:r>
            <a:r>
              <a:rPr lang="en-US" sz="2600" dirty="0">
                <a:highlight>
                  <a:srgbClr val="FFFF00"/>
                </a:highlight>
                <a:latin typeface="Bodoni MT" panose="02070603080606020203" pitchFamily="18" charset="0"/>
              </a:rPr>
              <a:t>Merrimack 14</a:t>
            </a:r>
            <a:r>
              <a:rPr lang="en-US" sz="2600" dirty="0">
                <a:latin typeface="Bodoni MT" panose="02070603080606020203" pitchFamily="18" charset="0"/>
              </a:rPr>
              <a:t>	           Nashua 71	         Salem 33</a:t>
            </a:r>
          </a:p>
          <a:p>
            <a:pPr marL="0" indent="0" algn="ctr">
              <a:buNone/>
            </a:pPr>
            <a:r>
              <a:rPr lang="en-US" sz="2600" dirty="0">
                <a:latin typeface="Bodoni MT" panose="02070603080606020203" pitchFamily="18" charset="0"/>
              </a:rPr>
              <a:t>  57% of active COVID-19 cases in NH are in So. Central NH</a:t>
            </a:r>
          </a:p>
          <a:p>
            <a:pPr marL="0" indent="0" algn="ctr">
              <a:buNone/>
            </a:pPr>
            <a:r>
              <a:rPr lang="en-US" sz="2600" dirty="0">
                <a:latin typeface="Bodoni MT" panose="02070603080606020203" pitchFamily="18" charset="0"/>
              </a:rPr>
              <a:t>							</a:t>
            </a:r>
          </a:p>
          <a:p>
            <a:pPr marL="0" indent="0" algn="ctr">
              <a:buNone/>
            </a:pPr>
            <a:r>
              <a:rPr lang="en-US" sz="2600" dirty="0">
                <a:latin typeface="Bodoni MT" panose="02070603080606020203" pitchFamily="18" charset="0"/>
              </a:rPr>
              <a:t>									   --NH DHHS</a:t>
            </a:r>
          </a:p>
          <a:p>
            <a:pPr marL="0" indent="0" algn="ctr">
              <a:buNone/>
            </a:pPr>
            <a:endParaRPr lang="en-US" sz="2600" dirty="0">
              <a:latin typeface="Bodoni MT" panose="02070603080606020203" pitchFamily="18" charset="0"/>
            </a:endParaRPr>
          </a:p>
          <a:p>
            <a:pPr marL="0" indent="0">
              <a:buNone/>
            </a:pPr>
            <a:endParaRPr lang="en-US" sz="2600" dirty="0">
              <a:latin typeface="Bodoni MT" panose="02070603080606020203" pitchFamily="18" charset="0"/>
            </a:endParaRPr>
          </a:p>
          <a:p>
            <a:endParaRPr lang="en-US" dirty="0"/>
          </a:p>
        </p:txBody>
      </p:sp>
    </p:spTree>
    <p:extLst>
      <p:ext uri="{BB962C8B-B14F-4D97-AF65-F5344CB8AC3E}">
        <p14:creationId xmlns:p14="http://schemas.microsoft.com/office/powerpoint/2010/main" val="533597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3611-E727-46C1-8891-E6D2DF8921D3}"/>
              </a:ext>
            </a:extLst>
          </p:cNvPr>
          <p:cNvSpPr>
            <a:spLocks noGrp="1"/>
          </p:cNvSpPr>
          <p:nvPr>
            <p:ph type="title"/>
          </p:nvPr>
        </p:nvSpPr>
        <p:spPr/>
        <p:txBody>
          <a:bodyPr/>
          <a:lstStyle/>
          <a:p>
            <a:pPr algn="ctr"/>
            <a:r>
              <a:rPr lang="en-US" dirty="0">
                <a:latin typeface="Bodoni MT" panose="02070603080606020203" pitchFamily="18" charset="0"/>
              </a:rPr>
              <a:t>QUESTIONS</a:t>
            </a:r>
          </a:p>
        </p:txBody>
      </p:sp>
      <p:sp>
        <p:nvSpPr>
          <p:cNvPr id="3" name="Content Placeholder 2">
            <a:extLst>
              <a:ext uri="{FF2B5EF4-FFF2-40B4-BE49-F238E27FC236}">
                <a16:creationId xmlns:a16="http://schemas.microsoft.com/office/drawing/2014/main" id="{4E2DA471-881C-4F01-B504-8A81B89DEE9C}"/>
              </a:ext>
            </a:extLst>
          </p:cNvPr>
          <p:cNvSpPr>
            <a:spLocks noGrp="1"/>
          </p:cNvSpPr>
          <p:nvPr>
            <p:ph idx="1"/>
          </p:nvPr>
        </p:nvSpPr>
        <p:spPr/>
        <p:txBody>
          <a:bodyPr/>
          <a:lstStyle/>
          <a:p>
            <a:pPr marL="0" indent="0">
              <a:buNone/>
            </a:pPr>
            <a:r>
              <a:rPr lang="en-US" dirty="0">
                <a:latin typeface="Bodoni MT" panose="02070603080606020203" pitchFamily="18" charset="0"/>
              </a:rPr>
              <a:t>What will impact be on COVID-19 transmission in NH in general, and So. Central communities in particular, AFTER a summer of phased reopening in NH and the US?</a:t>
            </a:r>
          </a:p>
          <a:p>
            <a:pPr marL="0" indent="0">
              <a:buNone/>
            </a:pPr>
            <a:endParaRPr lang="en-US" dirty="0">
              <a:latin typeface="Bodoni MT" panose="02070603080606020203" pitchFamily="18" charset="0"/>
            </a:endParaRPr>
          </a:p>
          <a:p>
            <a:pPr marL="0" indent="0">
              <a:buNone/>
            </a:pPr>
            <a:endParaRPr lang="en-US" dirty="0">
              <a:latin typeface="Bodoni MT" panose="02070603080606020203" pitchFamily="18" charset="0"/>
            </a:endParaRPr>
          </a:p>
          <a:p>
            <a:pPr marL="0" indent="0">
              <a:buNone/>
            </a:pPr>
            <a:r>
              <a:rPr lang="en-US" dirty="0">
                <a:latin typeface="Bodoni MT" panose="02070603080606020203" pitchFamily="18" charset="0"/>
              </a:rPr>
              <a:t>What will/could/might be the impact on COVID-19 transmission once 4000 students and 850 staff return to school buildings AFTER a summer of phased reopening in NH and the US?</a:t>
            </a:r>
          </a:p>
        </p:txBody>
      </p:sp>
    </p:spTree>
    <p:extLst>
      <p:ext uri="{BB962C8B-B14F-4D97-AF65-F5344CB8AC3E}">
        <p14:creationId xmlns:p14="http://schemas.microsoft.com/office/powerpoint/2010/main" val="364045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067B-B1A3-4D3C-9B5F-E91C1FC7065A}"/>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p>
        </p:txBody>
      </p:sp>
      <p:sp>
        <p:nvSpPr>
          <p:cNvPr id="3" name="Content Placeholder 2">
            <a:extLst>
              <a:ext uri="{FF2B5EF4-FFF2-40B4-BE49-F238E27FC236}">
                <a16:creationId xmlns:a16="http://schemas.microsoft.com/office/drawing/2014/main" id="{E6AB50B6-1771-4BC6-A086-52F5F57A80E1}"/>
              </a:ext>
            </a:extLst>
          </p:cNvPr>
          <p:cNvSpPr>
            <a:spLocks noGrp="1"/>
          </p:cNvSpPr>
          <p:nvPr>
            <p:ph idx="1"/>
          </p:nvPr>
        </p:nvSpPr>
        <p:spPr/>
        <p:txBody>
          <a:bodyPr/>
          <a:lstStyle/>
          <a:p>
            <a:r>
              <a:rPr lang="en-US" dirty="0">
                <a:latin typeface="Bodoni MT" panose="02070603080606020203" pitchFamily="18" charset="0"/>
              </a:rPr>
              <a:t>We are failing our students with remote learning. It should not continue. I never intended to home school my student.</a:t>
            </a:r>
          </a:p>
          <a:p>
            <a:r>
              <a:rPr lang="en-US" dirty="0">
                <a:latin typeface="Bodoni MT" panose="02070603080606020203" pitchFamily="18" charset="0"/>
              </a:rPr>
              <a:t>I feel that all students must return at full capacity with no mask requirement</a:t>
            </a:r>
          </a:p>
          <a:p>
            <a:r>
              <a:rPr lang="en-US" dirty="0">
                <a:latin typeface="Bodoni MT" panose="02070603080606020203" pitchFamily="18" charset="0"/>
              </a:rPr>
              <a:t>I refuse to send my child back if face masks are mandatory</a:t>
            </a:r>
          </a:p>
          <a:p>
            <a:r>
              <a:rPr lang="en-US" dirty="0">
                <a:latin typeface="Bodoni MT" panose="02070603080606020203" pitchFamily="18" charset="0"/>
              </a:rPr>
              <a:t>It is very unlikely that I will send my child back to school after watching the numbers rise in the south after opening things back up. I need more data before I would take that risk.</a:t>
            </a:r>
          </a:p>
        </p:txBody>
      </p:sp>
    </p:spTree>
    <p:extLst>
      <p:ext uri="{BB962C8B-B14F-4D97-AF65-F5344CB8AC3E}">
        <p14:creationId xmlns:p14="http://schemas.microsoft.com/office/powerpoint/2010/main" val="43051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7646-0F18-4D28-B4F9-1225D4186502}"/>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18842339-3E75-4E2D-82BB-E05A712B34C3}"/>
              </a:ext>
            </a:extLst>
          </p:cNvPr>
          <p:cNvSpPr>
            <a:spLocks noGrp="1"/>
          </p:cNvSpPr>
          <p:nvPr>
            <p:ph idx="1"/>
          </p:nvPr>
        </p:nvSpPr>
        <p:spPr/>
        <p:txBody>
          <a:bodyPr>
            <a:normAutofit lnSpcReduction="10000"/>
          </a:bodyPr>
          <a:lstStyle/>
          <a:p>
            <a:r>
              <a:rPr lang="en-US" dirty="0">
                <a:highlight>
                  <a:srgbClr val="FFFF00"/>
                </a:highlight>
                <a:latin typeface="Bodoni MT" panose="02070603080606020203" pitchFamily="18" charset="0"/>
              </a:rPr>
              <a:t>If my child has to wear a mask all day, he will not be returning</a:t>
            </a:r>
          </a:p>
          <a:p>
            <a:r>
              <a:rPr lang="en-US" dirty="0">
                <a:latin typeface="Bodoni MT" panose="02070603080606020203" pitchFamily="18" charset="0"/>
              </a:rPr>
              <a:t>My child will return if their (sic) is a somewhat "normal" school day...no face masks, recess and all of the specials are incorporated into the day.</a:t>
            </a:r>
          </a:p>
          <a:p>
            <a:r>
              <a:rPr lang="en-US" dirty="0">
                <a:latin typeface="Bodoni MT" panose="02070603080606020203" pitchFamily="18" charset="0"/>
              </a:rPr>
              <a:t>Students should be encouraged to wear masks</a:t>
            </a:r>
          </a:p>
          <a:p>
            <a:r>
              <a:rPr lang="en-US" dirty="0">
                <a:highlight>
                  <a:srgbClr val="FFFF00"/>
                </a:highlight>
                <a:latin typeface="Bodoni MT" panose="02070603080606020203" pitchFamily="18" charset="0"/>
              </a:rPr>
              <a:t>I do not want my child to be affected with crazy distancing. He deserves to have normal socialization</a:t>
            </a:r>
          </a:p>
          <a:p>
            <a:r>
              <a:rPr lang="en-US" dirty="0">
                <a:latin typeface="Bodoni MT" panose="02070603080606020203" pitchFamily="18" charset="0"/>
              </a:rPr>
              <a:t>My child will only return when we get more information and see how everything goes with the state opening up. We have a high risk disabled child living in the house and it's not worth the risk</a:t>
            </a:r>
          </a:p>
          <a:p>
            <a:endParaRPr lang="en-US" dirty="0"/>
          </a:p>
        </p:txBody>
      </p:sp>
    </p:spTree>
    <p:extLst>
      <p:ext uri="{BB962C8B-B14F-4D97-AF65-F5344CB8AC3E}">
        <p14:creationId xmlns:p14="http://schemas.microsoft.com/office/powerpoint/2010/main" val="86291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C102-1F25-4D41-8486-DCBBE3D65231}"/>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D1F3FC74-E627-4CDB-BDBF-543DBD3C2D13}"/>
              </a:ext>
            </a:extLst>
          </p:cNvPr>
          <p:cNvSpPr>
            <a:spLocks noGrp="1"/>
          </p:cNvSpPr>
          <p:nvPr>
            <p:ph idx="1"/>
          </p:nvPr>
        </p:nvSpPr>
        <p:spPr/>
        <p:txBody>
          <a:bodyPr>
            <a:normAutofit fontScale="85000" lnSpcReduction="20000"/>
          </a:bodyPr>
          <a:lstStyle/>
          <a:p>
            <a:r>
              <a:rPr lang="en-US" dirty="0">
                <a:latin typeface="Bodoni MT" panose="02070603080606020203" pitchFamily="18" charset="0"/>
              </a:rPr>
              <a:t>My child will NOT be mandated to wear a face mask, but instead the school should implement social distancing and increased cleaning</a:t>
            </a:r>
          </a:p>
          <a:p>
            <a:r>
              <a:rPr lang="en-US" dirty="0">
                <a:latin typeface="Bodoni MT" panose="02070603080606020203" pitchFamily="18" charset="0"/>
              </a:rPr>
              <a:t>I do not believe the school district can safely open up the schools in the fall. If they could not safely open up for summer school with 4 to 6 students per class in a mostly empty building, they can not open for several hundred.</a:t>
            </a:r>
          </a:p>
          <a:p>
            <a:r>
              <a:rPr lang="en-US" dirty="0">
                <a:latin typeface="Bodoni MT" panose="02070603080606020203" pitchFamily="18" charset="0"/>
              </a:rPr>
              <a:t>My child will not wear a mask, not because i don’t like them but he has sensory processing issues and can not keep one on we have tried in many different places.</a:t>
            </a:r>
          </a:p>
          <a:p>
            <a:r>
              <a:rPr lang="en-US" dirty="0">
                <a:latin typeface="Bodoni MT" panose="02070603080606020203" pitchFamily="18" charset="0"/>
              </a:rPr>
              <a:t> </a:t>
            </a:r>
            <a:r>
              <a:rPr lang="en-US" dirty="0">
                <a:highlight>
                  <a:srgbClr val="FFFF00"/>
                </a:highlight>
                <a:latin typeface="Bodoni MT" panose="02070603080606020203" pitchFamily="18" charset="0"/>
              </a:rPr>
              <a:t>To force a child to wear one is not ok</a:t>
            </a:r>
          </a:p>
          <a:p>
            <a:r>
              <a:rPr lang="en-US" dirty="0">
                <a:highlight>
                  <a:srgbClr val="FFFF00"/>
                </a:highlight>
                <a:latin typeface="Bodoni MT" panose="02070603080606020203" pitchFamily="18" charset="0"/>
              </a:rPr>
              <a:t>Mask for all.</a:t>
            </a:r>
          </a:p>
          <a:p>
            <a:r>
              <a:rPr lang="en-US" dirty="0">
                <a:latin typeface="Bodoni MT" panose="02070603080606020203" pitchFamily="18" charset="0"/>
              </a:rPr>
              <a:t>Face coverings in hallways/common areas</a:t>
            </a:r>
          </a:p>
          <a:p>
            <a:r>
              <a:rPr lang="en-US" dirty="0">
                <a:latin typeface="Bodoni MT" panose="02070603080606020203" pitchFamily="18" charset="0"/>
              </a:rPr>
              <a:t>Mandatory face covers</a:t>
            </a:r>
          </a:p>
          <a:p>
            <a:r>
              <a:rPr lang="en-US" dirty="0">
                <a:latin typeface="Bodoni MT" panose="02070603080606020203" pitchFamily="18" charset="0"/>
              </a:rPr>
              <a:t>Masks for all</a:t>
            </a:r>
          </a:p>
          <a:p>
            <a:endParaRPr lang="en-US" dirty="0"/>
          </a:p>
        </p:txBody>
      </p:sp>
    </p:spTree>
    <p:extLst>
      <p:ext uri="{BB962C8B-B14F-4D97-AF65-F5344CB8AC3E}">
        <p14:creationId xmlns:p14="http://schemas.microsoft.com/office/powerpoint/2010/main" val="287398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0ABC-0D5C-4A8D-9427-0F521146D113}"/>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E7298330-5415-469F-889E-A9D9260D028C}"/>
              </a:ext>
            </a:extLst>
          </p:cNvPr>
          <p:cNvSpPr>
            <a:spLocks noGrp="1"/>
          </p:cNvSpPr>
          <p:nvPr>
            <p:ph idx="1"/>
          </p:nvPr>
        </p:nvSpPr>
        <p:spPr/>
        <p:txBody>
          <a:bodyPr/>
          <a:lstStyle/>
          <a:p>
            <a:r>
              <a:rPr lang="en-US" dirty="0">
                <a:latin typeface="Bodoni MT" panose="02070603080606020203" pitchFamily="18" charset="0"/>
              </a:rPr>
              <a:t>Children need to live, let them. I heard during one of the online meetings an administrator state </a:t>
            </a:r>
            <a:r>
              <a:rPr lang="en-US" dirty="0">
                <a:highlight>
                  <a:srgbClr val="FFFF00"/>
                </a:highlight>
                <a:latin typeface="Bodoni MT" panose="02070603080606020203" pitchFamily="18" charset="0"/>
              </a:rPr>
              <a:t>"It's our job to protect these kids." That is incorrect. The school systems job is to educate first, protecting would fall into a secondary role</a:t>
            </a:r>
            <a:r>
              <a:rPr lang="en-US" dirty="0">
                <a:latin typeface="Bodoni MT" panose="02070603080606020203" pitchFamily="18" charset="0"/>
              </a:rPr>
              <a:t>.  It's the parents role to protect their children, that includes protecting them from bullies, sickness, overreach, etc.</a:t>
            </a:r>
          </a:p>
          <a:p>
            <a:endParaRPr lang="en-US" dirty="0"/>
          </a:p>
        </p:txBody>
      </p:sp>
    </p:spTree>
    <p:extLst>
      <p:ext uri="{BB962C8B-B14F-4D97-AF65-F5344CB8AC3E}">
        <p14:creationId xmlns:p14="http://schemas.microsoft.com/office/powerpoint/2010/main" val="52634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B3E4-D460-4897-A8EB-5AF5F52B4275}"/>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59544481-8969-4EC5-872E-5E33B5550E89}"/>
              </a:ext>
            </a:extLst>
          </p:cNvPr>
          <p:cNvSpPr>
            <a:spLocks noGrp="1"/>
          </p:cNvSpPr>
          <p:nvPr>
            <p:ph idx="1"/>
          </p:nvPr>
        </p:nvSpPr>
        <p:spPr/>
        <p:txBody>
          <a:bodyPr>
            <a:normAutofit fontScale="92500" lnSpcReduction="20000"/>
          </a:bodyPr>
          <a:lstStyle/>
          <a:p>
            <a:endParaRPr lang="en-US" dirty="0">
              <a:latin typeface="Bodoni MT" panose="02070603080606020203" pitchFamily="18" charset="0"/>
            </a:endParaRPr>
          </a:p>
          <a:p>
            <a:r>
              <a:rPr lang="en-US" dirty="0">
                <a:latin typeface="Bodoni MT" panose="02070603080606020203" pitchFamily="18" charset="0"/>
              </a:rPr>
              <a:t>I simply do not see how the schools can realistically keep kids and families safe from the active pandemic in a small enclosed building. We have had trouble preventing our 6 year old from running and hugging cousins and grandparents when we are doing quick grocery exchanges. I don't see how a teacher will keep 20-30 6 year </a:t>
            </a:r>
            <a:r>
              <a:rPr lang="en-US" dirty="0" err="1">
                <a:latin typeface="Bodoni MT" panose="02070603080606020203" pitchFamily="18" charset="0"/>
              </a:rPr>
              <a:t>olds</a:t>
            </a:r>
            <a:r>
              <a:rPr lang="en-US" dirty="0">
                <a:latin typeface="Bodoni MT" panose="02070603080606020203" pitchFamily="18" charset="0"/>
              </a:rPr>
              <a:t> from handing their germs and viruses around when they haven't seen much of other people for months at that point.</a:t>
            </a:r>
          </a:p>
          <a:p>
            <a:r>
              <a:rPr lang="en-US" dirty="0">
                <a:latin typeface="Bodoni MT" panose="02070603080606020203" pitchFamily="18" charset="0"/>
              </a:rPr>
              <a:t>During quarantine I watched my 8 year old child fall into a deep depression he actually told me that he felt like he fell in a hole and couldn’t get out of it. The following days my 5 year old was super depressed also. I feel that is just as </a:t>
            </a:r>
            <a:r>
              <a:rPr lang="en-US" dirty="0" err="1">
                <a:latin typeface="Bodoni MT" panose="02070603080606020203" pitchFamily="18" charset="0"/>
              </a:rPr>
              <a:t>as</a:t>
            </a:r>
            <a:r>
              <a:rPr lang="en-US" dirty="0">
                <a:latin typeface="Bodoni MT" panose="02070603080606020203" pitchFamily="18" charset="0"/>
              </a:rPr>
              <a:t> the </a:t>
            </a:r>
            <a:r>
              <a:rPr lang="en-US" dirty="0" err="1">
                <a:latin typeface="Bodoni MT" panose="02070603080606020203" pitchFamily="18" charset="0"/>
              </a:rPr>
              <a:t>covid</a:t>
            </a:r>
            <a:r>
              <a:rPr lang="en-US" dirty="0">
                <a:latin typeface="Bodoni MT" panose="02070603080606020203" pitchFamily="18" charset="0"/>
              </a:rPr>
              <a:t> crisis. The children more than anyone need some normalcy and consistency back.</a:t>
            </a:r>
          </a:p>
          <a:p>
            <a:endParaRPr lang="en-US" dirty="0">
              <a:latin typeface="Bodoni MT" panose="02070603080606020203" pitchFamily="18" charset="0"/>
            </a:endParaRPr>
          </a:p>
        </p:txBody>
      </p:sp>
    </p:spTree>
    <p:extLst>
      <p:ext uri="{BB962C8B-B14F-4D97-AF65-F5344CB8AC3E}">
        <p14:creationId xmlns:p14="http://schemas.microsoft.com/office/powerpoint/2010/main" val="4133506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B84E-2846-40E4-AC58-3C9C4C4D99BA}"/>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D6F35E89-7E99-42E3-A619-4C65E81DBEE7}"/>
              </a:ext>
            </a:extLst>
          </p:cNvPr>
          <p:cNvSpPr>
            <a:spLocks noGrp="1"/>
          </p:cNvSpPr>
          <p:nvPr>
            <p:ph idx="1"/>
          </p:nvPr>
        </p:nvSpPr>
        <p:spPr/>
        <p:txBody>
          <a:bodyPr/>
          <a:lstStyle/>
          <a:p>
            <a:endParaRPr lang="en-US" dirty="0">
              <a:latin typeface="Bodoni MT" panose="02070603080606020203" pitchFamily="18" charset="0"/>
            </a:endParaRPr>
          </a:p>
          <a:p>
            <a:r>
              <a:rPr lang="en-US" dirty="0">
                <a:latin typeface="Bodoni MT" panose="02070603080606020203" pitchFamily="18" charset="0"/>
              </a:rPr>
              <a:t>During quarantine I watched my 8 year old child fall into a deep depression he actually told me that he felt like he fell in a hole and couldn’t get out of it. The following days my 5 year old was super depressed also. I feel that is just as </a:t>
            </a:r>
            <a:r>
              <a:rPr lang="en-US" dirty="0" err="1">
                <a:latin typeface="Bodoni MT" panose="02070603080606020203" pitchFamily="18" charset="0"/>
              </a:rPr>
              <a:t>as</a:t>
            </a:r>
            <a:r>
              <a:rPr lang="en-US" dirty="0">
                <a:latin typeface="Bodoni MT" panose="02070603080606020203" pitchFamily="18" charset="0"/>
              </a:rPr>
              <a:t> the </a:t>
            </a:r>
            <a:r>
              <a:rPr lang="en-US" dirty="0" err="1">
                <a:latin typeface="Bodoni MT" panose="02070603080606020203" pitchFamily="18" charset="0"/>
              </a:rPr>
              <a:t>covid</a:t>
            </a:r>
            <a:r>
              <a:rPr lang="en-US" dirty="0">
                <a:latin typeface="Bodoni MT" panose="02070603080606020203" pitchFamily="18" charset="0"/>
              </a:rPr>
              <a:t> crisis. The children more than anyone need some normalcy and consistency back.</a:t>
            </a:r>
          </a:p>
          <a:p>
            <a:endParaRPr lang="en-US" dirty="0"/>
          </a:p>
        </p:txBody>
      </p:sp>
    </p:spTree>
    <p:extLst>
      <p:ext uri="{BB962C8B-B14F-4D97-AF65-F5344CB8AC3E}">
        <p14:creationId xmlns:p14="http://schemas.microsoft.com/office/powerpoint/2010/main" val="387887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B6B0-4FC1-4A64-9D81-90B69941157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7203D0A2-7A7A-45B2-8F9F-F4D821EB2E64}"/>
              </a:ext>
            </a:extLst>
          </p:cNvPr>
          <p:cNvGraphicFramePr>
            <a:graphicFrameLocks noGrp="1"/>
          </p:cNvGraphicFramePr>
          <p:nvPr>
            <p:ph idx="1"/>
            <p:extLst>
              <p:ext uri="{D42A27DB-BD31-4B8C-83A1-F6EECF244321}">
                <p14:modId xmlns:p14="http://schemas.microsoft.com/office/powerpoint/2010/main" val="3985390216"/>
              </p:ext>
            </p:extLst>
          </p:nvPr>
        </p:nvGraphicFramePr>
        <p:xfrm>
          <a:off x="204280" y="365125"/>
          <a:ext cx="11225719" cy="6249690"/>
        </p:xfrm>
        <a:graphic>
          <a:graphicData uri="http://schemas.openxmlformats.org/drawingml/2006/table">
            <a:tbl>
              <a:tblPr firstRow="1" firstCol="1" bandRow="1">
                <a:tableStyleId>{5C22544A-7EE6-4342-B048-85BDC9FD1C3A}</a:tableStyleId>
              </a:tblPr>
              <a:tblGrid>
                <a:gridCol w="5494278">
                  <a:extLst>
                    <a:ext uri="{9D8B030D-6E8A-4147-A177-3AD203B41FA5}">
                      <a16:colId xmlns:a16="http://schemas.microsoft.com/office/drawing/2014/main" val="739180647"/>
                    </a:ext>
                  </a:extLst>
                </a:gridCol>
                <a:gridCol w="830071">
                  <a:extLst>
                    <a:ext uri="{9D8B030D-6E8A-4147-A177-3AD203B41FA5}">
                      <a16:colId xmlns:a16="http://schemas.microsoft.com/office/drawing/2014/main" val="864624062"/>
                    </a:ext>
                  </a:extLst>
                </a:gridCol>
                <a:gridCol w="4901370">
                  <a:extLst>
                    <a:ext uri="{9D8B030D-6E8A-4147-A177-3AD203B41FA5}">
                      <a16:colId xmlns:a16="http://schemas.microsoft.com/office/drawing/2014/main" val="2780064864"/>
                    </a:ext>
                  </a:extLst>
                </a:gridCol>
              </a:tblGrid>
              <a:tr h="694410">
                <a:tc>
                  <a:txBody>
                    <a:bodyPr/>
                    <a:lstStyle/>
                    <a:p>
                      <a:pPr marL="0" marR="0">
                        <a:spcBef>
                          <a:spcPts val="0"/>
                        </a:spcBef>
                        <a:spcAft>
                          <a:spcPts val="0"/>
                        </a:spcAft>
                      </a:pPr>
                      <a:r>
                        <a:rPr lang="en-US" sz="2400" dirty="0">
                          <a:effectLst/>
                          <a:latin typeface="Bodoni MT" panose="02070603080606020203" pitchFamily="18" charset="0"/>
                        </a:rPr>
                        <a:t>Science Team</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 </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Bodoni MT" panose="02070603080606020203" pitchFamily="18" charset="0"/>
                        </a:rPr>
                        <a:t>Social Studies Team</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180154"/>
                  </a:ext>
                </a:extLst>
              </a:tr>
              <a:tr h="694410">
                <a:tc>
                  <a:txBody>
                    <a:bodyPr/>
                    <a:lstStyle/>
                    <a:p>
                      <a:pPr marL="0" marR="0">
                        <a:spcBef>
                          <a:spcPts val="0"/>
                        </a:spcBef>
                        <a:spcAft>
                          <a:spcPts val="0"/>
                        </a:spcAft>
                      </a:pPr>
                      <a:r>
                        <a:rPr lang="en-US" sz="1200">
                          <a:effectLst/>
                          <a:latin typeface="Bodoni MT" panose="02070603080606020203" pitchFamily="18" charset="0"/>
                        </a:rPr>
                        <a:t>*Bill Morris, Assistant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MUS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*Shawna D’Amour, Assistant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677859"/>
                  </a:ext>
                </a:extLst>
              </a:tr>
              <a:tr h="694410">
                <a:tc>
                  <a:txBody>
                    <a:bodyPr/>
                    <a:lstStyle/>
                    <a:p>
                      <a:pPr marL="0" marR="0">
                        <a:spcBef>
                          <a:spcPts val="0"/>
                        </a:spcBef>
                        <a:spcAft>
                          <a:spcPts val="0"/>
                        </a:spcAft>
                      </a:pPr>
                      <a:r>
                        <a:rPr lang="en-US" sz="1200">
                          <a:effectLst/>
                          <a:latin typeface="Bodoni MT" panose="02070603080606020203" pitchFamily="18" charset="0"/>
                        </a:rPr>
                        <a:t>Adam French, Science Department</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MHS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Rob Huckins, Social Studies Department</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9320135"/>
                  </a:ext>
                </a:extLst>
              </a:tr>
              <a:tr h="694410">
                <a:tc>
                  <a:txBody>
                    <a:bodyPr/>
                    <a:lstStyle/>
                    <a:p>
                      <a:pPr marL="0" marR="0">
                        <a:spcBef>
                          <a:spcPts val="0"/>
                        </a:spcBef>
                        <a:spcAft>
                          <a:spcPts val="0"/>
                        </a:spcAft>
                      </a:pPr>
                      <a:r>
                        <a:rPr lang="en-US" sz="1200">
                          <a:effectLst/>
                          <a:latin typeface="Bodoni MT" panose="02070603080606020203" pitchFamily="18" charset="0"/>
                        </a:rPr>
                        <a:t>Jenna Deschaine, Science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MHS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Emily Hartmann, Social Studies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4056726"/>
                  </a:ext>
                </a:extLst>
              </a:tr>
              <a:tr h="694410">
                <a:tc>
                  <a:txBody>
                    <a:bodyPr/>
                    <a:lstStyle/>
                    <a:p>
                      <a:pPr marL="0" marR="0">
                        <a:spcBef>
                          <a:spcPts val="0"/>
                        </a:spcBef>
                        <a:spcAft>
                          <a:spcPts val="0"/>
                        </a:spcAft>
                      </a:pPr>
                      <a:r>
                        <a:rPr lang="en-US" sz="1200">
                          <a:effectLst/>
                          <a:latin typeface="Bodoni MT" panose="02070603080606020203" pitchFamily="18" charset="0"/>
                        </a:rPr>
                        <a:t>Eleni Floras, Science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MHS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Luke Woods, Social Studies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116257"/>
                  </a:ext>
                </a:extLst>
              </a:tr>
              <a:tr h="694410">
                <a:tc>
                  <a:txBody>
                    <a:bodyPr/>
                    <a:lstStyle/>
                    <a:p>
                      <a:pPr marL="0" marR="0">
                        <a:spcBef>
                          <a:spcPts val="0"/>
                        </a:spcBef>
                        <a:spcAft>
                          <a:spcPts val="0"/>
                        </a:spcAft>
                      </a:pPr>
                      <a:r>
                        <a:rPr lang="en-US" sz="1200">
                          <a:effectLst/>
                          <a:latin typeface="Bodoni MT" panose="02070603080606020203" pitchFamily="18" charset="0"/>
                        </a:rPr>
                        <a:t>Jeff Caron, Science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MMS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Jill Silano, Social Studies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769090"/>
                  </a:ext>
                </a:extLst>
              </a:tr>
              <a:tr h="694410">
                <a:tc>
                  <a:txBody>
                    <a:bodyPr/>
                    <a:lstStyle/>
                    <a:p>
                      <a:pPr marL="0" marR="0">
                        <a:spcBef>
                          <a:spcPts val="0"/>
                        </a:spcBef>
                        <a:spcAft>
                          <a:spcPts val="0"/>
                        </a:spcAft>
                      </a:pPr>
                      <a:r>
                        <a:rPr lang="en-US" sz="1200">
                          <a:effectLst/>
                          <a:latin typeface="Bodoni MT" panose="02070603080606020203" pitchFamily="18" charset="0"/>
                        </a:rPr>
                        <a:t>Allison MacGuire, Grade 3 Teacher/Science Facilitator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RFS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Ashley Desmarais, Grade 5</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2917459"/>
                  </a:ext>
                </a:extLst>
              </a:tr>
              <a:tr h="694410">
                <a:tc>
                  <a:txBody>
                    <a:bodyPr/>
                    <a:lstStyle/>
                    <a:p>
                      <a:pPr marL="0" marR="0">
                        <a:spcBef>
                          <a:spcPts val="0"/>
                        </a:spcBef>
                        <a:spcAft>
                          <a:spcPts val="0"/>
                        </a:spcAft>
                      </a:pPr>
                      <a:r>
                        <a:rPr lang="en-US" sz="1200">
                          <a:effectLst/>
                          <a:latin typeface="Bodoni MT" panose="02070603080606020203" pitchFamily="18" charset="0"/>
                        </a:rPr>
                        <a:t>Cristy Jenkins, Special Education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TFS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Lori Puzzo, Librarian</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389967"/>
                  </a:ext>
                </a:extLst>
              </a:tr>
              <a:tr h="694410">
                <a:tc>
                  <a:txBody>
                    <a:bodyPr/>
                    <a:lstStyle/>
                    <a:p>
                      <a:pPr marL="0" marR="0">
                        <a:spcBef>
                          <a:spcPts val="0"/>
                        </a:spcBef>
                        <a:spcAft>
                          <a:spcPts val="0"/>
                        </a:spcAft>
                      </a:pPr>
                      <a:r>
                        <a:rPr lang="en-US" sz="1200">
                          <a:effectLst/>
                          <a:latin typeface="Bodoni MT" panose="02070603080606020203" pitchFamily="18" charset="0"/>
                        </a:rPr>
                        <a:t>Ashley Sawyer, Grade 5 Teacher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Bodoni MT" panose="02070603080606020203" pitchFamily="18" charset="0"/>
                        </a:rPr>
                        <a:t>MUS</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Bodoni MT" panose="02070603080606020203" pitchFamily="18" charset="0"/>
                        </a:rPr>
                        <a:t>Meghan Pearson, Grade 2 Teacher</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2858329"/>
                  </a:ext>
                </a:extLst>
              </a:tr>
            </a:tbl>
          </a:graphicData>
        </a:graphic>
      </p:graphicFrame>
    </p:spTree>
    <p:extLst>
      <p:ext uri="{BB962C8B-B14F-4D97-AF65-F5344CB8AC3E}">
        <p14:creationId xmlns:p14="http://schemas.microsoft.com/office/powerpoint/2010/main" val="194499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0274-5F9A-4196-896D-E70636B539C5}"/>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AA02B389-2074-45D4-85DD-5DD176529D93}"/>
              </a:ext>
            </a:extLst>
          </p:cNvPr>
          <p:cNvSpPr>
            <a:spLocks noGrp="1"/>
          </p:cNvSpPr>
          <p:nvPr>
            <p:ph idx="1"/>
          </p:nvPr>
        </p:nvSpPr>
        <p:spPr/>
        <p:txBody>
          <a:bodyPr/>
          <a:lstStyle/>
          <a:p>
            <a:r>
              <a:rPr lang="en-US" dirty="0">
                <a:latin typeface="Bodoni MT" panose="02070603080606020203" pitchFamily="18" charset="0"/>
              </a:rPr>
              <a:t>I really think the state </a:t>
            </a:r>
            <a:r>
              <a:rPr lang="en-US" dirty="0" err="1">
                <a:latin typeface="Bodoni MT" panose="02070603080606020203" pitchFamily="18" charset="0"/>
              </a:rPr>
              <a:t>reopenings</a:t>
            </a:r>
            <a:r>
              <a:rPr lang="en-US" dirty="0">
                <a:latin typeface="Bodoni MT" panose="02070603080606020203" pitchFamily="18" charset="0"/>
              </a:rPr>
              <a:t> are hugely premature, and when we have had infections of the cleaning staff and at the graduation, which was supposedly socially distanced and careful, how can you possibly handle a full school reopening without just creating an explosion of cases?</a:t>
            </a:r>
          </a:p>
          <a:p>
            <a:r>
              <a:rPr lang="en-US" dirty="0">
                <a:latin typeface="Bodoni MT" panose="02070603080606020203" pitchFamily="18" charset="0"/>
              </a:rPr>
              <a:t>September will be just like March unless a miracle happens and I don't see that changing until there is an effective vaccine and better treatments. </a:t>
            </a:r>
            <a:r>
              <a:rPr lang="en-US" dirty="0">
                <a:highlight>
                  <a:srgbClr val="FFFF00"/>
                </a:highlight>
                <a:latin typeface="Bodoni MT" panose="02070603080606020203" pitchFamily="18" charset="0"/>
              </a:rPr>
              <a:t>I would ask you to answer the question of how many infections you are prepared to accept? </a:t>
            </a:r>
          </a:p>
          <a:p>
            <a:endParaRPr lang="en-US" dirty="0"/>
          </a:p>
        </p:txBody>
      </p:sp>
    </p:spTree>
    <p:extLst>
      <p:ext uri="{BB962C8B-B14F-4D97-AF65-F5344CB8AC3E}">
        <p14:creationId xmlns:p14="http://schemas.microsoft.com/office/powerpoint/2010/main" val="1334547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3982-6C5B-45DC-B0F1-D3AE5A296086}"/>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8091236E-2AF7-4E8E-A751-8F57CE7CF71E}"/>
              </a:ext>
            </a:extLst>
          </p:cNvPr>
          <p:cNvSpPr>
            <a:spLocks noGrp="1"/>
          </p:cNvSpPr>
          <p:nvPr>
            <p:ph idx="1"/>
          </p:nvPr>
        </p:nvSpPr>
        <p:spPr>
          <a:xfrm>
            <a:off x="838200" y="1825624"/>
            <a:ext cx="10515600" cy="4935393"/>
          </a:xfrm>
        </p:spPr>
        <p:txBody>
          <a:bodyPr>
            <a:normAutofit fontScale="62500" lnSpcReduction="20000"/>
          </a:bodyPr>
          <a:lstStyle/>
          <a:p>
            <a:pPr>
              <a:lnSpc>
                <a:spcPct val="120000"/>
              </a:lnSpc>
            </a:pPr>
            <a:r>
              <a:rPr lang="en-US" sz="3200" dirty="0">
                <a:latin typeface="Bodoni MT" panose="02070603080606020203" pitchFamily="18" charset="0"/>
              </a:rPr>
              <a:t>Right now kids are getting together all of the time with their friends. </a:t>
            </a:r>
            <a:r>
              <a:rPr lang="en-US" sz="3200" dirty="0">
                <a:highlight>
                  <a:srgbClr val="FFFF00"/>
                </a:highlight>
                <a:latin typeface="Bodoni MT" panose="02070603080606020203" pitchFamily="18" charset="0"/>
              </a:rPr>
              <a:t>If they can go hang out at the beach all day, then they can go to school and be productive too</a:t>
            </a:r>
            <a:r>
              <a:rPr lang="en-US" sz="3200" dirty="0">
                <a:latin typeface="Bodoni MT" panose="02070603080606020203" pitchFamily="18" charset="0"/>
              </a:rPr>
              <a:t>! There should be </a:t>
            </a:r>
            <a:r>
              <a:rPr lang="en-US" sz="3200" dirty="0">
                <a:highlight>
                  <a:srgbClr val="FFFF00"/>
                </a:highlight>
                <a:latin typeface="Bodoni MT" panose="02070603080606020203" pitchFamily="18" charset="0"/>
              </a:rPr>
              <a:t>NO reason why they cannot go back to school in the fall. </a:t>
            </a:r>
            <a:r>
              <a:rPr lang="en-US" sz="3200" dirty="0">
                <a:latin typeface="Bodoni MT" panose="02070603080606020203" pitchFamily="18" charset="0"/>
              </a:rPr>
              <a:t>The </a:t>
            </a:r>
            <a:r>
              <a:rPr lang="en-US" sz="3200" dirty="0">
                <a:highlight>
                  <a:srgbClr val="FFFF00"/>
                </a:highlight>
                <a:latin typeface="Bodoni MT" panose="02070603080606020203" pitchFamily="18" charset="0"/>
              </a:rPr>
              <a:t>data has shown that kids are not impacted by COVID </a:t>
            </a:r>
            <a:r>
              <a:rPr lang="en-US" sz="3200" dirty="0">
                <a:latin typeface="Bodoni MT" panose="02070603080606020203" pitchFamily="18" charset="0"/>
              </a:rPr>
              <a:t>and if additionally, safeguards are in place, they should be fine. They NEED to learn and they NEED to go to school. It is not right that </a:t>
            </a:r>
            <a:r>
              <a:rPr lang="en-US" sz="3200" dirty="0">
                <a:highlight>
                  <a:srgbClr val="FFFF00"/>
                </a:highlight>
                <a:latin typeface="Bodoni MT" panose="02070603080606020203" pitchFamily="18" charset="0"/>
              </a:rPr>
              <a:t>we have cheated our children of these opportunities to learn and grow</a:t>
            </a:r>
            <a:r>
              <a:rPr lang="en-US" sz="3200" dirty="0">
                <a:latin typeface="Bodoni MT" panose="02070603080606020203" pitchFamily="18" charset="0"/>
              </a:rPr>
              <a:t>. Remote learning frankly didn't cut it…We 100% support kids going back to school otherwise we are simply just cheating them of their learning and social growth. </a:t>
            </a:r>
            <a:r>
              <a:rPr lang="en-US" sz="3200" dirty="0">
                <a:highlight>
                  <a:srgbClr val="FFFF00"/>
                </a:highlight>
                <a:latin typeface="Bodoni MT" panose="02070603080606020203" pitchFamily="18" charset="0"/>
              </a:rPr>
              <a:t>If some families are nervous, that's their choice and perhaps they can leave their kid at home to do worksheets, but I want more structure and a regular routine for my kid. </a:t>
            </a:r>
            <a:r>
              <a:rPr lang="en-US" sz="3200" dirty="0">
                <a:latin typeface="Bodoni MT" panose="02070603080606020203" pitchFamily="18" charset="0"/>
              </a:rPr>
              <a:t>Otherwise, these kids are just going to keep getting farther and farther behind academically. I have no idea when my kid will "catch up" on missed learning and this is especially important for kids (like mine) who are not deeply self-motivated. </a:t>
            </a:r>
            <a:r>
              <a:rPr lang="en-US" sz="3200" dirty="0">
                <a:highlight>
                  <a:srgbClr val="FFFF00"/>
                </a:highlight>
                <a:latin typeface="Bodoni MT" panose="02070603080606020203" pitchFamily="18" charset="0"/>
              </a:rPr>
              <a:t>They need to be held accountable and if they think it's a free-for-all right now because of "no school", they will never establish a strong work ethic and truly understand the accountability concept outside the home. </a:t>
            </a:r>
            <a:r>
              <a:rPr lang="en-US" sz="3200" dirty="0">
                <a:latin typeface="Bodoni MT" panose="02070603080606020203" pitchFamily="18" charset="0"/>
              </a:rPr>
              <a:t>These are impressionable years and we can't miss out on this opportunity.</a:t>
            </a:r>
          </a:p>
          <a:p>
            <a:endParaRPr lang="en-US" dirty="0"/>
          </a:p>
        </p:txBody>
      </p:sp>
    </p:spTree>
    <p:extLst>
      <p:ext uri="{BB962C8B-B14F-4D97-AF65-F5344CB8AC3E}">
        <p14:creationId xmlns:p14="http://schemas.microsoft.com/office/powerpoint/2010/main" val="29313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88EB-61BF-4EA5-A5E3-F5C32BAFE649}"/>
              </a:ext>
            </a:extLst>
          </p:cNvPr>
          <p:cNvSpPr>
            <a:spLocks noGrp="1"/>
          </p:cNvSpPr>
          <p:nvPr>
            <p:ph type="title"/>
          </p:nvPr>
        </p:nvSpPr>
        <p:spPr/>
        <p:txBody>
          <a:bodyPr/>
          <a:lstStyle/>
          <a:p>
            <a:pPr algn="ctr"/>
            <a:r>
              <a:rPr lang="en-US" dirty="0">
                <a:latin typeface="Bodoni MT" panose="02070603080606020203" pitchFamily="18" charset="0"/>
              </a:rPr>
              <a:t>CONSIDERATIONS/REFLECTIONS ON SURVEY RESULTS</a:t>
            </a:r>
            <a:endParaRPr lang="en-US" dirty="0"/>
          </a:p>
        </p:txBody>
      </p:sp>
      <p:sp>
        <p:nvSpPr>
          <p:cNvPr id="3" name="Content Placeholder 2">
            <a:extLst>
              <a:ext uri="{FF2B5EF4-FFF2-40B4-BE49-F238E27FC236}">
                <a16:creationId xmlns:a16="http://schemas.microsoft.com/office/drawing/2014/main" id="{A406A935-2DAA-445B-BFEA-3200A524E675}"/>
              </a:ext>
            </a:extLst>
          </p:cNvPr>
          <p:cNvSpPr>
            <a:spLocks noGrp="1"/>
          </p:cNvSpPr>
          <p:nvPr>
            <p:ph idx="1"/>
          </p:nvPr>
        </p:nvSpPr>
        <p:spPr/>
        <p:txBody>
          <a:bodyPr/>
          <a:lstStyle/>
          <a:p>
            <a:endParaRPr lang="en-US" dirty="0">
              <a:highlight>
                <a:srgbClr val="FFFF00"/>
              </a:highlight>
              <a:latin typeface="Bodoni MT" panose="02070603080606020203" pitchFamily="18" charset="0"/>
            </a:endParaRPr>
          </a:p>
          <a:p>
            <a:endParaRPr lang="en-US" dirty="0">
              <a:highlight>
                <a:srgbClr val="FFFF00"/>
              </a:highlight>
              <a:latin typeface="Bodoni MT" panose="02070603080606020203" pitchFamily="18" charset="0"/>
            </a:endParaRPr>
          </a:p>
          <a:p>
            <a:endParaRPr lang="en-US" dirty="0">
              <a:highlight>
                <a:srgbClr val="FFFF00"/>
              </a:highlight>
              <a:latin typeface="Bodoni MT" panose="02070603080606020203" pitchFamily="18" charset="0"/>
            </a:endParaRPr>
          </a:p>
          <a:p>
            <a:r>
              <a:rPr lang="en-US" sz="4000" dirty="0">
                <a:highlight>
                  <a:srgbClr val="FFFF00"/>
                </a:highlight>
                <a:latin typeface="Bodoni MT" panose="02070603080606020203" pitchFamily="18" charset="0"/>
              </a:rPr>
              <a:t>COVID 19 is a joke just open school back up so I can work</a:t>
            </a:r>
          </a:p>
          <a:p>
            <a:endParaRPr lang="en-US" dirty="0"/>
          </a:p>
        </p:txBody>
      </p:sp>
    </p:spTree>
    <p:extLst>
      <p:ext uri="{BB962C8B-B14F-4D97-AF65-F5344CB8AC3E}">
        <p14:creationId xmlns:p14="http://schemas.microsoft.com/office/powerpoint/2010/main" val="1627835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FCB9-6541-4EDC-8C13-AF93F4B3F8D0}"/>
              </a:ext>
            </a:extLst>
          </p:cNvPr>
          <p:cNvSpPr>
            <a:spLocks noGrp="1"/>
          </p:cNvSpPr>
          <p:nvPr>
            <p:ph type="title"/>
          </p:nvPr>
        </p:nvSpPr>
        <p:spPr>
          <a:xfrm>
            <a:off x="838200" y="145473"/>
            <a:ext cx="10515600" cy="1545215"/>
          </a:xfrm>
        </p:spPr>
        <p:txBody>
          <a:bodyPr>
            <a:normAutofit fontScale="90000"/>
          </a:bodyPr>
          <a:lstStyle/>
          <a:p>
            <a:pPr algn="ctr"/>
            <a:r>
              <a:rPr lang="en-US" dirty="0">
                <a:latin typeface="Bodoni MT" panose="02070603080606020203" pitchFamily="18" charset="0"/>
              </a:rPr>
              <a:t>CONSIDERATIONS AND REFLECTIONS</a:t>
            </a:r>
            <a:br>
              <a:rPr lang="en-US" dirty="0">
                <a:latin typeface="Bodoni MT" panose="02070603080606020203" pitchFamily="18" charset="0"/>
              </a:rPr>
            </a:br>
            <a:r>
              <a:rPr lang="en-US" dirty="0">
                <a:latin typeface="Bodoni MT" panose="02070603080606020203" pitchFamily="18" charset="0"/>
              </a:rPr>
              <a:t>HOW HAVE OTHER ORGANIZATIONS REOPENED?</a:t>
            </a:r>
          </a:p>
        </p:txBody>
      </p:sp>
      <p:sp>
        <p:nvSpPr>
          <p:cNvPr id="3" name="Content Placeholder 2">
            <a:extLst>
              <a:ext uri="{FF2B5EF4-FFF2-40B4-BE49-F238E27FC236}">
                <a16:creationId xmlns:a16="http://schemas.microsoft.com/office/drawing/2014/main" id="{98C2C5F1-00E5-4D9C-95CE-830640B0F2F7}"/>
              </a:ext>
            </a:extLst>
          </p:cNvPr>
          <p:cNvSpPr>
            <a:spLocks noGrp="1"/>
          </p:cNvSpPr>
          <p:nvPr>
            <p:ph idx="1"/>
          </p:nvPr>
        </p:nvSpPr>
        <p:spPr/>
        <p:txBody>
          <a:bodyPr>
            <a:normAutofit lnSpcReduction="10000"/>
          </a:bodyPr>
          <a:lstStyle/>
          <a:p>
            <a:r>
              <a:rPr lang="en-US" dirty="0">
                <a:latin typeface="Bodoni MT" panose="02070603080606020203" pitchFamily="18" charset="0"/>
              </a:rPr>
              <a:t>Restaurants</a:t>
            </a:r>
          </a:p>
          <a:p>
            <a:pPr lvl="1"/>
            <a:r>
              <a:rPr lang="en-US" dirty="0">
                <a:latin typeface="Bodoni MT" panose="02070603080606020203" pitchFamily="18" charset="0"/>
              </a:rPr>
              <a:t>Only take out</a:t>
            </a:r>
          </a:p>
          <a:p>
            <a:pPr lvl="1"/>
            <a:r>
              <a:rPr lang="en-US" dirty="0">
                <a:latin typeface="Bodoni MT" panose="02070603080606020203" pitchFamily="18" charset="0"/>
              </a:rPr>
              <a:t>Only outside dining</a:t>
            </a:r>
          </a:p>
          <a:p>
            <a:pPr lvl="1"/>
            <a:r>
              <a:rPr lang="en-US" dirty="0">
                <a:latin typeface="Bodoni MT" panose="02070603080606020203" pitchFamily="18" charset="0"/>
              </a:rPr>
              <a:t>Limited inside dining</a:t>
            </a:r>
          </a:p>
          <a:p>
            <a:r>
              <a:rPr lang="en-US" dirty="0">
                <a:latin typeface="Bodoni MT" panose="02070603080606020203" pitchFamily="18" charset="0"/>
              </a:rPr>
              <a:t>Banks</a:t>
            </a:r>
          </a:p>
          <a:p>
            <a:pPr lvl="2"/>
            <a:r>
              <a:rPr lang="en-US" dirty="0">
                <a:latin typeface="Bodoni MT" panose="02070603080606020203" pitchFamily="18" charset="0"/>
              </a:rPr>
              <a:t>Some branches remain closed</a:t>
            </a:r>
          </a:p>
          <a:p>
            <a:pPr lvl="2"/>
            <a:r>
              <a:rPr lang="en-US" dirty="0">
                <a:latin typeface="Bodoni MT" panose="02070603080606020203" pitchFamily="18" charset="0"/>
              </a:rPr>
              <a:t>Some branches maintain ONLY drive thru service</a:t>
            </a:r>
          </a:p>
          <a:p>
            <a:pPr lvl="2"/>
            <a:r>
              <a:rPr lang="en-US" dirty="0">
                <a:latin typeface="Bodoni MT" panose="02070603080606020203" pitchFamily="18" charset="0"/>
              </a:rPr>
              <a:t>Limited live branch services</a:t>
            </a:r>
          </a:p>
          <a:p>
            <a:r>
              <a:rPr lang="en-US" dirty="0">
                <a:latin typeface="Bodoni MT" panose="02070603080606020203" pitchFamily="18" charset="0"/>
              </a:rPr>
              <a:t>Movies</a:t>
            </a:r>
          </a:p>
          <a:p>
            <a:pPr lvl="1"/>
            <a:r>
              <a:rPr lang="en-US" dirty="0">
                <a:latin typeface="Bodoni MT" panose="02070603080606020203" pitchFamily="18" charset="0"/>
              </a:rPr>
              <a:t>Some theatres remain closed (AMC Tyngsboro, </a:t>
            </a:r>
            <a:r>
              <a:rPr lang="en-US" dirty="0" err="1">
                <a:latin typeface="Bodoni MT" panose="02070603080606020203" pitchFamily="18" charset="0"/>
              </a:rPr>
              <a:t>Cinemagic</a:t>
            </a:r>
            <a:r>
              <a:rPr lang="en-US" dirty="0">
                <a:latin typeface="Bodoni MT" panose="02070603080606020203" pitchFamily="18" charset="0"/>
              </a:rPr>
              <a:t> Merrimack, </a:t>
            </a:r>
            <a:r>
              <a:rPr lang="en-US" dirty="0" err="1">
                <a:latin typeface="Bodoni MT" panose="02070603080606020203" pitchFamily="18" charset="0"/>
              </a:rPr>
              <a:t>Chunky’s</a:t>
            </a:r>
            <a:r>
              <a:rPr lang="en-US" dirty="0">
                <a:latin typeface="Bodoni MT" panose="02070603080606020203" pitchFamily="18" charset="0"/>
              </a:rPr>
              <a:t> Nashua)</a:t>
            </a:r>
          </a:p>
          <a:p>
            <a:pPr marL="457200" lvl="1" indent="0">
              <a:buNone/>
            </a:pPr>
            <a:endParaRPr lang="en-US" dirty="0">
              <a:latin typeface="Bodoni MT" panose="02070603080606020203" pitchFamily="18" charset="0"/>
            </a:endParaRPr>
          </a:p>
          <a:p>
            <a:pPr lvl="1"/>
            <a:endParaRPr lang="en-US" dirty="0">
              <a:latin typeface="Bodoni MT" panose="02070603080606020203" pitchFamily="18" charset="0"/>
            </a:endParaRPr>
          </a:p>
          <a:p>
            <a:pPr lvl="2"/>
            <a:endParaRPr lang="en-US" dirty="0"/>
          </a:p>
          <a:p>
            <a:pPr lvl="1"/>
            <a:endParaRPr lang="en-US" dirty="0"/>
          </a:p>
        </p:txBody>
      </p:sp>
    </p:spTree>
    <p:extLst>
      <p:ext uri="{BB962C8B-B14F-4D97-AF65-F5344CB8AC3E}">
        <p14:creationId xmlns:p14="http://schemas.microsoft.com/office/powerpoint/2010/main" val="611291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8334-B33E-4BAE-BF8F-7CF5D455E7E2}"/>
              </a:ext>
            </a:extLst>
          </p:cNvPr>
          <p:cNvSpPr>
            <a:spLocks noGrp="1"/>
          </p:cNvSpPr>
          <p:nvPr>
            <p:ph type="title"/>
          </p:nvPr>
        </p:nvSpPr>
        <p:spPr/>
        <p:txBody>
          <a:bodyPr>
            <a:normAutofit fontScale="90000"/>
          </a:bodyPr>
          <a:lstStyle/>
          <a:p>
            <a:pPr algn="ctr"/>
            <a:r>
              <a:rPr lang="en-US" dirty="0">
                <a:latin typeface="Bodoni MT" panose="02070603080606020203" pitchFamily="18" charset="0"/>
              </a:rPr>
              <a:t>CONSIDERATIONS AND REFLECTIONS</a:t>
            </a:r>
            <a:br>
              <a:rPr lang="en-US" dirty="0">
                <a:latin typeface="Bodoni MT" panose="02070603080606020203" pitchFamily="18" charset="0"/>
              </a:rPr>
            </a:br>
            <a:r>
              <a:rPr lang="en-US" dirty="0">
                <a:latin typeface="Bodoni MT" panose="02070603080606020203" pitchFamily="18" charset="0"/>
              </a:rPr>
              <a:t>HOW HAVE OTHER ORGANIZATIONS REOPENED?</a:t>
            </a:r>
            <a:endParaRPr lang="en-US" dirty="0"/>
          </a:p>
        </p:txBody>
      </p:sp>
      <p:sp>
        <p:nvSpPr>
          <p:cNvPr id="3" name="Content Placeholder 2">
            <a:extLst>
              <a:ext uri="{FF2B5EF4-FFF2-40B4-BE49-F238E27FC236}">
                <a16:creationId xmlns:a16="http://schemas.microsoft.com/office/drawing/2014/main" id="{75DE7D02-0AE3-414E-9C19-5B367DB73748}"/>
              </a:ext>
            </a:extLst>
          </p:cNvPr>
          <p:cNvSpPr>
            <a:spLocks noGrp="1"/>
          </p:cNvSpPr>
          <p:nvPr>
            <p:ph idx="1"/>
          </p:nvPr>
        </p:nvSpPr>
        <p:spPr/>
        <p:txBody>
          <a:bodyPr/>
          <a:lstStyle/>
          <a:p>
            <a:r>
              <a:rPr lang="en-US" dirty="0"/>
              <a:t>Merrimack Town Offices</a:t>
            </a:r>
          </a:p>
          <a:p>
            <a:pPr lvl="1"/>
            <a:r>
              <a:rPr lang="en-US" dirty="0"/>
              <a:t>Reopened June 15</a:t>
            </a:r>
            <a:r>
              <a:rPr lang="en-US" baseline="30000" dirty="0"/>
              <a:t>th</a:t>
            </a:r>
            <a:endParaRPr lang="en-US" dirty="0"/>
          </a:p>
          <a:p>
            <a:pPr lvl="1"/>
            <a:r>
              <a:rPr lang="en-US" dirty="0"/>
              <a:t>Strongly encourages residents to continue to make use of their online tools</a:t>
            </a:r>
          </a:p>
          <a:p>
            <a:pPr lvl="1"/>
            <a:r>
              <a:rPr lang="en-US" dirty="0"/>
              <a:t>Link-Up to date information on how to conduct business with all Town Hall departments either on-line, by mail, by fax, by email</a:t>
            </a:r>
          </a:p>
          <a:p>
            <a:pPr lvl="1"/>
            <a:r>
              <a:rPr lang="en-US" dirty="0"/>
              <a:t>Please note that certain departments may need to adapt procedures specific to their facilities and services.  We will learn, adjust and adapt as we move forward, and ask for your help and patience during this time</a:t>
            </a:r>
          </a:p>
        </p:txBody>
      </p:sp>
    </p:spTree>
    <p:extLst>
      <p:ext uri="{BB962C8B-B14F-4D97-AF65-F5344CB8AC3E}">
        <p14:creationId xmlns:p14="http://schemas.microsoft.com/office/powerpoint/2010/main" val="2585081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84A8-6169-4BD7-A822-506565C85BC7}"/>
              </a:ext>
            </a:extLst>
          </p:cNvPr>
          <p:cNvSpPr>
            <a:spLocks noGrp="1"/>
          </p:cNvSpPr>
          <p:nvPr>
            <p:ph type="title"/>
          </p:nvPr>
        </p:nvSpPr>
        <p:spPr/>
        <p:txBody>
          <a:bodyPr/>
          <a:lstStyle/>
          <a:p>
            <a:pPr algn="ctr"/>
            <a:r>
              <a:rPr lang="en-US" dirty="0">
                <a:latin typeface="Bodoni MT" panose="02070603080606020203" pitchFamily="18" charset="0"/>
              </a:rPr>
              <a:t>BEST KNOWN AND MOST READILY AVAILABLE MITIGATON STRATEGIES</a:t>
            </a:r>
          </a:p>
        </p:txBody>
      </p:sp>
      <p:sp>
        <p:nvSpPr>
          <p:cNvPr id="3" name="Content Placeholder 2">
            <a:extLst>
              <a:ext uri="{FF2B5EF4-FFF2-40B4-BE49-F238E27FC236}">
                <a16:creationId xmlns:a16="http://schemas.microsoft.com/office/drawing/2014/main" id="{558B1B25-D84C-48BE-9890-642C7C3AC500}"/>
              </a:ext>
            </a:extLst>
          </p:cNvPr>
          <p:cNvSpPr>
            <a:spLocks noGrp="1"/>
          </p:cNvSpPr>
          <p:nvPr>
            <p:ph idx="1"/>
          </p:nvPr>
        </p:nvSpPr>
        <p:spPr/>
        <p:txBody>
          <a:bodyPr>
            <a:normAutofit/>
          </a:bodyPr>
          <a:lstStyle/>
          <a:p>
            <a:pPr algn="ctr"/>
            <a:endParaRPr lang="en-US" sz="4800" dirty="0">
              <a:latin typeface="Bodoni MT" panose="02070603080606020203" pitchFamily="18" charset="0"/>
            </a:endParaRPr>
          </a:p>
          <a:p>
            <a:pPr algn="ctr"/>
            <a:r>
              <a:rPr lang="en-US" sz="4800" dirty="0">
                <a:latin typeface="Bodoni MT" panose="02070603080606020203" pitchFamily="18" charset="0"/>
              </a:rPr>
              <a:t>Social Distancing</a:t>
            </a:r>
          </a:p>
          <a:p>
            <a:pPr algn="ctr"/>
            <a:r>
              <a:rPr lang="en-US" sz="4800" dirty="0">
                <a:latin typeface="Bodoni MT" panose="02070603080606020203" pitchFamily="18" charset="0"/>
              </a:rPr>
              <a:t>Masks</a:t>
            </a:r>
          </a:p>
          <a:p>
            <a:pPr algn="ctr"/>
            <a:r>
              <a:rPr lang="en-US" sz="4800" dirty="0">
                <a:latin typeface="Bodoni MT" panose="02070603080606020203" pitchFamily="18" charset="0"/>
              </a:rPr>
              <a:t>Hand Washing</a:t>
            </a:r>
          </a:p>
        </p:txBody>
      </p:sp>
    </p:spTree>
    <p:extLst>
      <p:ext uri="{BB962C8B-B14F-4D97-AF65-F5344CB8AC3E}">
        <p14:creationId xmlns:p14="http://schemas.microsoft.com/office/powerpoint/2010/main" val="3725077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3B3A-510C-4705-A0DE-D6E05CEBF3CB}"/>
              </a:ext>
            </a:extLst>
          </p:cNvPr>
          <p:cNvSpPr>
            <a:spLocks noGrp="1"/>
          </p:cNvSpPr>
          <p:nvPr>
            <p:ph type="title"/>
          </p:nvPr>
        </p:nvSpPr>
        <p:spPr/>
        <p:txBody>
          <a:bodyPr>
            <a:normAutofit/>
          </a:bodyPr>
          <a:lstStyle/>
          <a:p>
            <a:pPr algn="ctr"/>
            <a:r>
              <a:rPr lang="en-US" dirty="0">
                <a:latin typeface="Bodoni MT" panose="02070603080606020203" pitchFamily="18" charset="0"/>
              </a:rPr>
              <a:t>SCHOOLS CANNOT DO THIS ALONE</a:t>
            </a:r>
            <a:br>
              <a:rPr lang="en-US" dirty="0">
                <a:latin typeface="Bodoni MT" panose="02070603080606020203" pitchFamily="18" charset="0"/>
              </a:rPr>
            </a:br>
            <a:r>
              <a:rPr lang="en-US" dirty="0">
                <a:latin typeface="Bodoni MT" panose="02070603080606020203" pitchFamily="18" charset="0"/>
              </a:rPr>
              <a:t>SO WHAT IS TO BE DONE?</a:t>
            </a:r>
          </a:p>
        </p:txBody>
      </p:sp>
      <p:sp>
        <p:nvSpPr>
          <p:cNvPr id="3" name="Content Placeholder 2">
            <a:extLst>
              <a:ext uri="{FF2B5EF4-FFF2-40B4-BE49-F238E27FC236}">
                <a16:creationId xmlns:a16="http://schemas.microsoft.com/office/drawing/2014/main" id="{3D67A6B3-139E-4CF7-8E52-960F6DC29B4A}"/>
              </a:ext>
            </a:extLst>
          </p:cNvPr>
          <p:cNvSpPr>
            <a:spLocks noGrp="1"/>
          </p:cNvSpPr>
          <p:nvPr>
            <p:ph idx="1"/>
          </p:nvPr>
        </p:nvSpPr>
        <p:spPr/>
        <p:txBody>
          <a:bodyPr>
            <a:normAutofit lnSpcReduction="10000"/>
          </a:bodyPr>
          <a:lstStyle/>
          <a:p>
            <a:r>
              <a:rPr lang="en-US" dirty="0">
                <a:latin typeface="Bodoni MT" panose="02070603080606020203" pitchFamily="18" charset="0"/>
              </a:rPr>
              <a:t>Balance</a:t>
            </a:r>
          </a:p>
          <a:p>
            <a:pPr lvl="1"/>
            <a:r>
              <a:rPr lang="en-US" dirty="0">
                <a:latin typeface="Bodoni MT" panose="02070603080606020203" pitchFamily="18" charset="0"/>
              </a:rPr>
              <a:t>Many competing interests, motivations, requirements</a:t>
            </a:r>
          </a:p>
          <a:p>
            <a:r>
              <a:rPr lang="en-US" dirty="0">
                <a:latin typeface="Bodoni MT" panose="02070603080606020203" pitchFamily="18" charset="0"/>
              </a:rPr>
              <a:t>Phased in approach to reopening</a:t>
            </a:r>
          </a:p>
          <a:p>
            <a:pPr lvl="1"/>
            <a:r>
              <a:rPr lang="en-US" dirty="0">
                <a:latin typeface="Bodoni MT" panose="02070603080606020203" pitchFamily="18" charset="0"/>
              </a:rPr>
              <a:t>Consistent with almost every other public or private employer</a:t>
            </a:r>
          </a:p>
          <a:p>
            <a:r>
              <a:rPr lang="en-US" dirty="0">
                <a:latin typeface="Bodoni MT" panose="02070603080606020203" pitchFamily="18" charset="0"/>
              </a:rPr>
              <a:t>Periodic re-evaluation of reopening plan</a:t>
            </a:r>
          </a:p>
          <a:p>
            <a:pPr lvl="1"/>
            <a:r>
              <a:rPr lang="en-US" dirty="0">
                <a:latin typeface="Bodoni MT" panose="02070603080606020203" pitchFamily="18" charset="0"/>
              </a:rPr>
              <a:t>Consistent with almost every other public or private employer</a:t>
            </a:r>
          </a:p>
          <a:p>
            <a:r>
              <a:rPr lang="en-US" dirty="0">
                <a:latin typeface="Bodoni MT" panose="02070603080606020203" pitchFamily="18" charset="0"/>
              </a:rPr>
              <a:t>Partnership</a:t>
            </a:r>
          </a:p>
          <a:p>
            <a:pPr lvl="1"/>
            <a:r>
              <a:rPr lang="en-US" dirty="0">
                <a:latin typeface="Bodoni MT" panose="02070603080606020203" pitchFamily="18" charset="0"/>
              </a:rPr>
              <a:t>COVID-19 is a community problem</a:t>
            </a:r>
          </a:p>
          <a:p>
            <a:pPr lvl="1"/>
            <a:r>
              <a:rPr lang="en-US" dirty="0">
                <a:latin typeface="Bodoni MT" panose="02070603080606020203" pitchFamily="18" charset="0"/>
              </a:rPr>
              <a:t>All are affected</a:t>
            </a:r>
          </a:p>
          <a:p>
            <a:pPr lvl="1"/>
            <a:r>
              <a:rPr lang="en-US" dirty="0">
                <a:latin typeface="Bodoni MT" panose="02070603080606020203" pitchFamily="18" charset="0"/>
              </a:rPr>
              <a:t>All must be partners in the best way to address the challenges it presents</a:t>
            </a:r>
          </a:p>
          <a:p>
            <a:endParaRPr lang="en-US" dirty="0">
              <a:latin typeface="Bodoni MT" panose="02070603080606020203" pitchFamily="18" charset="0"/>
            </a:endParaRPr>
          </a:p>
        </p:txBody>
      </p:sp>
    </p:spTree>
    <p:extLst>
      <p:ext uri="{BB962C8B-B14F-4D97-AF65-F5344CB8AC3E}">
        <p14:creationId xmlns:p14="http://schemas.microsoft.com/office/powerpoint/2010/main" val="2823643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73-3456-4FCC-865A-F16ABE121757}"/>
              </a:ext>
            </a:extLst>
          </p:cNvPr>
          <p:cNvSpPr>
            <a:spLocks noGrp="1"/>
          </p:cNvSpPr>
          <p:nvPr>
            <p:ph type="title"/>
          </p:nvPr>
        </p:nvSpPr>
        <p:spPr/>
        <p:txBody>
          <a:bodyPr/>
          <a:lstStyle/>
          <a:p>
            <a:pPr algn="ctr"/>
            <a:r>
              <a:rPr lang="en-US" dirty="0">
                <a:latin typeface="Bodoni MT" panose="02070603080606020203" pitchFamily="18" charset="0"/>
              </a:rPr>
              <a:t>SCHOOL REOPENING PLAN</a:t>
            </a:r>
            <a:br>
              <a:rPr lang="en-US" dirty="0">
                <a:latin typeface="Bodoni MT" panose="02070603080606020203" pitchFamily="18" charset="0"/>
              </a:rPr>
            </a:br>
            <a:r>
              <a:rPr lang="en-US" dirty="0">
                <a:latin typeface="Bodoni MT" panose="02070603080606020203" pitchFamily="18" charset="0"/>
              </a:rPr>
              <a:t>A BALANCED HYBRID MODEL</a:t>
            </a:r>
          </a:p>
        </p:txBody>
      </p:sp>
      <p:sp>
        <p:nvSpPr>
          <p:cNvPr id="3" name="Content Placeholder 2">
            <a:extLst>
              <a:ext uri="{FF2B5EF4-FFF2-40B4-BE49-F238E27FC236}">
                <a16:creationId xmlns:a16="http://schemas.microsoft.com/office/drawing/2014/main" id="{A59F476C-CE56-4280-8EB2-0BC1640DE22F}"/>
              </a:ext>
            </a:extLst>
          </p:cNvPr>
          <p:cNvSpPr>
            <a:spLocks noGrp="1"/>
          </p:cNvSpPr>
          <p:nvPr>
            <p:ph idx="1"/>
          </p:nvPr>
        </p:nvSpPr>
        <p:spPr/>
        <p:txBody>
          <a:bodyPr/>
          <a:lstStyle/>
          <a:p>
            <a:pPr marL="0" indent="0">
              <a:buNone/>
            </a:pPr>
            <a:r>
              <a:rPr lang="en-US" dirty="0">
                <a:latin typeface="Bodoni MT" panose="02070603080606020203" pitchFamily="18" charset="0"/>
              </a:rPr>
              <a:t>Given a school’s responsibility to teach and to protect its students and staff and</a:t>
            </a:r>
          </a:p>
          <a:p>
            <a:pPr marL="0" indent="0">
              <a:buNone/>
            </a:pPr>
            <a:r>
              <a:rPr lang="en-US" dirty="0">
                <a:latin typeface="Bodoni MT" panose="02070603080606020203" pitchFamily="18" charset="0"/>
              </a:rPr>
              <a:t>Given all that remains as yet unknown about virus transmission in an active school setting with full capacity and</a:t>
            </a:r>
          </a:p>
          <a:p>
            <a:pPr marL="0" indent="0">
              <a:buNone/>
            </a:pPr>
            <a:r>
              <a:rPr lang="en-US" dirty="0">
                <a:latin typeface="Bodoni MT" panose="02070603080606020203" pitchFamily="18" charset="0"/>
              </a:rPr>
              <a:t>Given the significant number of variables that schools cannot control regarding virus mitigation</a:t>
            </a:r>
          </a:p>
          <a:p>
            <a:pPr marL="0" indent="0" algn="ctr">
              <a:buNone/>
            </a:pPr>
            <a:r>
              <a:rPr lang="en-US" dirty="0">
                <a:latin typeface="Bodoni MT" panose="02070603080606020203" pitchFamily="18" charset="0"/>
              </a:rPr>
              <a:t>THE MERRIMACK SCHOOL DISTRICT IS RECOMMENDING A PHASED IN APPROACH TO SCHOOL REOPENING</a:t>
            </a:r>
          </a:p>
        </p:txBody>
      </p:sp>
    </p:spTree>
    <p:extLst>
      <p:ext uri="{BB962C8B-B14F-4D97-AF65-F5344CB8AC3E}">
        <p14:creationId xmlns:p14="http://schemas.microsoft.com/office/powerpoint/2010/main" val="184331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67EB-1A81-424C-9ABA-8128AADFB89F}"/>
              </a:ext>
            </a:extLst>
          </p:cNvPr>
          <p:cNvSpPr>
            <a:spLocks noGrp="1"/>
          </p:cNvSpPr>
          <p:nvPr>
            <p:ph type="title"/>
          </p:nvPr>
        </p:nvSpPr>
        <p:spPr>
          <a:xfrm>
            <a:off x="838200" y="62205"/>
            <a:ext cx="10515600" cy="1628484"/>
          </a:xfrm>
        </p:spPr>
        <p:txBody>
          <a:bodyPr>
            <a:normAutofit fontScale="90000"/>
          </a:bodyPr>
          <a:lstStyle/>
          <a:p>
            <a:pPr algn="ctr"/>
            <a:r>
              <a:rPr lang="en-US" dirty="0">
                <a:latin typeface="Bodoni MT" panose="02070603080606020203" pitchFamily="18" charset="0"/>
              </a:rPr>
              <a:t>THE PLAN-PHASE ONE</a:t>
            </a:r>
            <a:br>
              <a:rPr lang="en-US" dirty="0">
                <a:latin typeface="Bodoni MT" panose="02070603080606020203" pitchFamily="18" charset="0"/>
              </a:rPr>
            </a:br>
            <a:r>
              <a:rPr lang="en-US" dirty="0">
                <a:latin typeface="Bodoni MT" panose="02070603080606020203" pitchFamily="18" charset="0"/>
              </a:rPr>
              <a:t>September 9* thru October 30, 2020</a:t>
            </a:r>
            <a:br>
              <a:rPr lang="en-US" dirty="0">
                <a:latin typeface="Bodoni MT" panose="02070603080606020203" pitchFamily="18" charset="0"/>
              </a:rPr>
            </a:br>
            <a:r>
              <a:rPr lang="en-US" dirty="0">
                <a:latin typeface="Bodoni MT" panose="02070603080606020203" pitchFamily="18" charset="0"/>
              </a:rPr>
              <a:t>*pending school board approval</a:t>
            </a:r>
          </a:p>
        </p:txBody>
      </p:sp>
      <p:sp>
        <p:nvSpPr>
          <p:cNvPr id="3" name="Content Placeholder 2">
            <a:extLst>
              <a:ext uri="{FF2B5EF4-FFF2-40B4-BE49-F238E27FC236}">
                <a16:creationId xmlns:a16="http://schemas.microsoft.com/office/drawing/2014/main" id="{DF683073-A0F1-42E0-BBEA-3DF5084A70E4}"/>
              </a:ext>
            </a:extLst>
          </p:cNvPr>
          <p:cNvSpPr>
            <a:spLocks noGrp="1"/>
          </p:cNvSpPr>
          <p:nvPr>
            <p:ph idx="1"/>
          </p:nvPr>
        </p:nvSpPr>
        <p:spPr/>
        <p:txBody>
          <a:bodyPr>
            <a:normAutofit/>
          </a:bodyPr>
          <a:lstStyle/>
          <a:p>
            <a:r>
              <a:rPr lang="en-US" sz="2400" dirty="0">
                <a:latin typeface="Bodoni MT" panose="02070603080606020203" pitchFamily="18" charset="0"/>
              </a:rPr>
              <a:t>Students in each District school divided in half—Group A/Group B</a:t>
            </a:r>
          </a:p>
          <a:p>
            <a:pPr lvl="1"/>
            <a:r>
              <a:rPr lang="en-US" dirty="0">
                <a:latin typeface="Bodoni MT" panose="02070603080606020203" pitchFamily="18" charset="0"/>
              </a:rPr>
              <a:t>Monday/Tuesday—Group A</a:t>
            </a:r>
          </a:p>
          <a:p>
            <a:pPr lvl="2"/>
            <a:r>
              <a:rPr lang="en-US" sz="2400" dirty="0">
                <a:latin typeface="Bodoni MT" panose="02070603080606020203" pitchFamily="18" charset="0"/>
              </a:rPr>
              <a:t>Full day schedule in person</a:t>
            </a:r>
          </a:p>
          <a:p>
            <a:pPr lvl="1"/>
            <a:r>
              <a:rPr lang="en-US" dirty="0">
                <a:latin typeface="Bodoni MT" panose="02070603080606020203" pitchFamily="18" charset="0"/>
              </a:rPr>
              <a:t>Monday/Tuesday—Group B</a:t>
            </a:r>
          </a:p>
          <a:p>
            <a:pPr lvl="2"/>
            <a:r>
              <a:rPr lang="en-US" sz="2400" dirty="0">
                <a:latin typeface="Bodoni MT" panose="02070603080606020203" pitchFamily="18" charset="0"/>
              </a:rPr>
              <a:t>Full day remote</a:t>
            </a:r>
          </a:p>
          <a:p>
            <a:pPr lvl="1"/>
            <a:r>
              <a:rPr lang="en-US" dirty="0">
                <a:latin typeface="Bodoni MT" panose="02070603080606020203" pitchFamily="18" charset="0"/>
              </a:rPr>
              <a:t>Wednesday/Thursday—Group A</a:t>
            </a:r>
          </a:p>
          <a:p>
            <a:pPr lvl="2"/>
            <a:r>
              <a:rPr lang="en-US" sz="2400" dirty="0">
                <a:latin typeface="Bodoni MT" panose="02070603080606020203" pitchFamily="18" charset="0"/>
              </a:rPr>
              <a:t>Full day remote</a:t>
            </a:r>
          </a:p>
          <a:p>
            <a:pPr lvl="1"/>
            <a:r>
              <a:rPr lang="en-US" dirty="0">
                <a:latin typeface="Bodoni MT" panose="02070603080606020203" pitchFamily="18" charset="0"/>
              </a:rPr>
              <a:t>Wednesday/Thursday—Group B</a:t>
            </a:r>
          </a:p>
          <a:p>
            <a:pPr lvl="2"/>
            <a:r>
              <a:rPr lang="en-US" sz="2400" dirty="0">
                <a:latin typeface="Bodoni MT" panose="02070603080606020203" pitchFamily="18" charset="0"/>
              </a:rPr>
              <a:t>Full day schedule in person</a:t>
            </a:r>
          </a:p>
          <a:p>
            <a:pPr lvl="1"/>
            <a:r>
              <a:rPr lang="en-US" dirty="0">
                <a:latin typeface="Bodoni MT" panose="02070603080606020203" pitchFamily="18" charset="0"/>
              </a:rPr>
              <a:t>Friday—All students</a:t>
            </a:r>
          </a:p>
          <a:p>
            <a:pPr lvl="2"/>
            <a:r>
              <a:rPr lang="en-US" sz="2400" dirty="0">
                <a:latin typeface="Bodoni MT" panose="02070603080606020203" pitchFamily="18" charset="0"/>
              </a:rPr>
              <a:t>Flex Day</a:t>
            </a:r>
          </a:p>
          <a:p>
            <a:pPr marL="914400" lvl="2" indent="0">
              <a:buNone/>
            </a:pPr>
            <a:endParaRPr lang="en-US" dirty="0"/>
          </a:p>
          <a:p>
            <a:pPr lvl="2"/>
            <a:endParaRPr lang="en-US" dirty="0"/>
          </a:p>
          <a:p>
            <a:pPr marL="914400" lvl="2" indent="0">
              <a:buNone/>
            </a:pPr>
            <a:endParaRPr lang="en-US" dirty="0"/>
          </a:p>
          <a:p>
            <a:endParaRPr lang="en-US" dirty="0"/>
          </a:p>
          <a:p>
            <a:pPr lvl="1"/>
            <a:endParaRPr lang="en-US" dirty="0"/>
          </a:p>
        </p:txBody>
      </p:sp>
    </p:spTree>
    <p:extLst>
      <p:ext uri="{BB962C8B-B14F-4D97-AF65-F5344CB8AC3E}">
        <p14:creationId xmlns:p14="http://schemas.microsoft.com/office/powerpoint/2010/main" val="1780848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19CF-23C4-4ABC-A34F-C88AD3EEDF2F}"/>
              </a:ext>
            </a:extLst>
          </p:cNvPr>
          <p:cNvSpPr>
            <a:spLocks noGrp="1"/>
          </p:cNvSpPr>
          <p:nvPr>
            <p:ph type="title"/>
          </p:nvPr>
        </p:nvSpPr>
        <p:spPr/>
        <p:txBody>
          <a:bodyPr/>
          <a:lstStyle/>
          <a:p>
            <a:pPr algn="ctr"/>
            <a:r>
              <a:rPr lang="en-US" dirty="0">
                <a:latin typeface="Bodoni MT" panose="02070603080606020203" pitchFamily="18" charset="0"/>
              </a:rPr>
              <a:t>REMOTE INSTRUCTION OPTION</a:t>
            </a:r>
          </a:p>
        </p:txBody>
      </p:sp>
      <p:sp>
        <p:nvSpPr>
          <p:cNvPr id="3" name="Content Placeholder 2">
            <a:extLst>
              <a:ext uri="{FF2B5EF4-FFF2-40B4-BE49-F238E27FC236}">
                <a16:creationId xmlns:a16="http://schemas.microsoft.com/office/drawing/2014/main" id="{12688115-7B76-43FD-A77B-1A38F83A216A}"/>
              </a:ext>
            </a:extLst>
          </p:cNvPr>
          <p:cNvSpPr>
            <a:spLocks noGrp="1"/>
          </p:cNvSpPr>
          <p:nvPr>
            <p:ph idx="1"/>
          </p:nvPr>
        </p:nvSpPr>
        <p:spPr/>
        <p:txBody>
          <a:bodyPr/>
          <a:lstStyle/>
          <a:p>
            <a:r>
              <a:rPr lang="en-US" dirty="0"/>
              <a:t>Parents/students and staff will be offered the opportunity to learn/teach exclusively remote</a:t>
            </a:r>
          </a:p>
          <a:p>
            <a:pPr lvl="1"/>
            <a:r>
              <a:rPr lang="en-US" dirty="0"/>
              <a:t>Questionnaire to be sent Tuesday/Wednesday of this week</a:t>
            </a:r>
          </a:p>
          <a:p>
            <a:pPr lvl="2"/>
            <a:r>
              <a:rPr lang="en-US" dirty="0"/>
              <a:t>Based on Coronavirus Aid, Relief, and Economic Security Act (the CARES Act)</a:t>
            </a:r>
          </a:p>
          <a:p>
            <a:endParaRPr lang="en-US" dirty="0"/>
          </a:p>
        </p:txBody>
      </p:sp>
    </p:spTree>
    <p:extLst>
      <p:ext uri="{BB962C8B-B14F-4D97-AF65-F5344CB8AC3E}">
        <p14:creationId xmlns:p14="http://schemas.microsoft.com/office/powerpoint/2010/main" val="18737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0BA5-D063-4A50-8850-C9819BC88C1E}"/>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47A74782-77DB-4F51-A9C7-AF539E69E7D6}"/>
              </a:ext>
            </a:extLst>
          </p:cNvPr>
          <p:cNvGraphicFramePr>
            <a:graphicFrameLocks noGrp="1"/>
          </p:cNvGraphicFramePr>
          <p:nvPr>
            <p:ph idx="1"/>
            <p:extLst>
              <p:ext uri="{D42A27DB-BD31-4B8C-83A1-F6EECF244321}">
                <p14:modId xmlns:p14="http://schemas.microsoft.com/office/powerpoint/2010/main" val="1049019687"/>
              </p:ext>
            </p:extLst>
          </p:nvPr>
        </p:nvGraphicFramePr>
        <p:xfrm>
          <a:off x="632298" y="365125"/>
          <a:ext cx="10721502" cy="6127749"/>
        </p:xfrm>
        <a:graphic>
          <a:graphicData uri="http://schemas.openxmlformats.org/drawingml/2006/table">
            <a:tbl>
              <a:tblPr firstRow="1" firstCol="1" bandRow="1">
                <a:tableStyleId>{5C22544A-7EE6-4342-B048-85BDC9FD1C3A}</a:tableStyleId>
              </a:tblPr>
              <a:tblGrid>
                <a:gridCol w="10721502">
                  <a:extLst>
                    <a:ext uri="{9D8B030D-6E8A-4147-A177-3AD203B41FA5}">
                      <a16:colId xmlns:a16="http://schemas.microsoft.com/office/drawing/2014/main" val="974372161"/>
                    </a:ext>
                  </a:extLst>
                </a:gridCol>
              </a:tblGrid>
              <a:tr h="680861">
                <a:tc>
                  <a:txBody>
                    <a:bodyPr/>
                    <a:lstStyle/>
                    <a:p>
                      <a:pPr marL="0" marR="0">
                        <a:spcBef>
                          <a:spcPts val="0"/>
                        </a:spcBef>
                        <a:spcAft>
                          <a:spcPts val="0"/>
                        </a:spcAft>
                      </a:pPr>
                      <a:r>
                        <a:rPr lang="en-US" sz="2400" dirty="0">
                          <a:effectLst/>
                          <a:latin typeface="Bodoni MT" panose="02070603080606020203" pitchFamily="18" charset="0"/>
                        </a:rPr>
                        <a:t>Schedule Consideration Sub-Committee Task Force</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497275"/>
                  </a:ext>
                </a:extLst>
              </a:tr>
              <a:tr h="680861">
                <a:tc>
                  <a:txBody>
                    <a:bodyPr/>
                    <a:lstStyle/>
                    <a:p>
                      <a:pPr marL="0" marR="0">
                        <a:spcBef>
                          <a:spcPts val="0"/>
                        </a:spcBef>
                        <a:spcAft>
                          <a:spcPts val="0"/>
                        </a:spcAft>
                      </a:pPr>
                      <a:r>
                        <a:rPr lang="en-US" sz="1200" dirty="0">
                          <a:effectLst/>
                          <a:latin typeface="Bodoni MT" panose="02070603080606020203" pitchFamily="18" charset="0"/>
                        </a:rPr>
                        <a:t>Chair:  John Fabrizio</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483065"/>
                  </a:ext>
                </a:extLst>
              </a:tr>
              <a:tr h="680861">
                <a:tc>
                  <a:txBody>
                    <a:bodyPr/>
                    <a:lstStyle/>
                    <a:p>
                      <a:pPr marL="0" marR="0">
                        <a:spcBef>
                          <a:spcPts val="0"/>
                        </a:spcBef>
                        <a:spcAft>
                          <a:spcPts val="0"/>
                        </a:spcAft>
                      </a:pPr>
                      <a:r>
                        <a:rPr lang="en-US" sz="1200">
                          <a:effectLst/>
                          <a:latin typeface="Bodoni MT" panose="02070603080606020203" pitchFamily="18" charset="0"/>
                        </a:rPr>
                        <a:t>Sharon Putney,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965081"/>
                  </a:ext>
                </a:extLst>
              </a:tr>
              <a:tr h="680861">
                <a:tc>
                  <a:txBody>
                    <a:bodyPr/>
                    <a:lstStyle/>
                    <a:p>
                      <a:pPr marL="0" marR="0">
                        <a:spcBef>
                          <a:spcPts val="0"/>
                        </a:spcBef>
                        <a:spcAft>
                          <a:spcPts val="0"/>
                        </a:spcAft>
                      </a:pPr>
                      <a:r>
                        <a:rPr lang="en-US" sz="1200">
                          <a:effectLst/>
                          <a:latin typeface="Bodoni MT" panose="02070603080606020203" pitchFamily="18" charset="0"/>
                        </a:rPr>
                        <a:t>Rich Zampieri, Assistant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01273"/>
                  </a:ext>
                </a:extLst>
              </a:tr>
              <a:tr h="680861">
                <a:tc>
                  <a:txBody>
                    <a:bodyPr/>
                    <a:lstStyle/>
                    <a:p>
                      <a:pPr marL="0" marR="0">
                        <a:spcBef>
                          <a:spcPts val="0"/>
                        </a:spcBef>
                        <a:spcAft>
                          <a:spcPts val="0"/>
                        </a:spcAft>
                      </a:pPr>
                      <a:r>
                        <a:rPr lang="en-US" sz="1200">
                          <a:effectLst/>
                          <a:latin typeface="Bodoni MT" panose="02070603080606020203" pitchFamily="18" charset="0"/>
                        </a:rPr>
                        <a:t>Mark Merrifield, Technology Coordinator</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421725"/>
                  </a:ext>
                </a:extLst>
              </a:tr>
              <a:tr h="680861">
                <a:tc>
                  <a:txBody>
                    <a:bodyPr/>
                    <a:lstStyle/>
                    <a:p>
                      <a:pPr marL="0" marR="0">
                        <a:spcBef>
                          <a:spcPts val="0"/>
                        </a:spcBef>
                        <a:spcAft>
                          <a:spcPts val="0"/>
                        </a:spcAft>
                      </a:pPr>
                      <a:r>
                        <a:rPr lang="en-US" sz="1200">
                          <a:effectLst/>
                          <a:latin typeface="Bodoni MT" panose="02070603080606020203" pitchFamily="18" charset="0"/>
                        </a:rPr>
                        <a:t>Deb Barker, Director School Counseling</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7581263"/>
                  </a:ext>
                </a:extLst>
              </a:tr>
              <a:tr h="680861">
                <a:tc>
                  <a:txBody>
                    <a:bodyPr/>
                    <a:lstStyle/>
                    <a:p>
                      <a:pPr marL="0" marR="0">
                        <a:spcBef>
                          <a:spcPts val="0"/>
                        </a:spcBef>
                        <a:spcAft>
                          <a:spcPts val="0"/>
                        </a:spcAft>
                      </a:pPr>
                      <a:r>
                        <a:rPr lang="en-US" sz="1200">
                          <a:effectLst/>
                          <a:latin typeface="Bodoni MT" panose="02070603080606020203" pitchFamily="18" charset="0"/>
                        </a:rPr>
                        <a:t>Bryce Williams, World Language</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8255164"/>
                  </a:ext>
                </a:extLst>
              </a:tr>
              <a:tr h="680861">
                <a:tc>
                  <a:txBody>
                    <a:bodyPr/>
                    <a:lstStyle/>
                    <a:p>
                      <a:pPr marL="0" marR="0">
                        <a:spcBef>
                          <a:spcPts val="0"/>
                        </a:spcBef>
                        <a:spcAft>
                          <a:spcPts val="0"/>
                        </a:spcAft>
                      </a:pPr>
                      <a:r>
                        <a:rPr lang="en-US" sz="1200">
                          <a:effectLst/>
                          <a:latin typeface="Bodoni MT" panose="02070603080606020203" pitchFamily="18" charset="0"/>
                        </a:rPr>
                        <a:t>Adam Caragher, Principal</a:t>
                      </a:r>
                      <a:endParaRPr lang="en-US" sz="11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379290"/>
                  </a:ext>
                </a:extLst>
              </a:tr>
              <a:tr h="680861">
                <a:tc>
                  <a:txBody>
                    <a:bodyPr/>
                    <a:lstStyle/>
                    <a:p>
                      <a:pPr marL="0" marR="0">
                        <a:spcBef>
                          <a:spcPts val="0"/>
                        </a:spcBef>
                        <a:spcAft>
                          <a:spcPts val="0"/>
                        </a:spcAft>
                      </a:pPr>
                      <a:r>
                        <a:rPr lang="en-US" sz="1200" dirty="0">
                          <a:effectLst/>
                          <a:latin typeface="Bodoni MT" panose="02070603080606020203" pitchFamily="18" charset="0"/>
                        </a:rPr>
                        <a:t>Cheryl Smith, Math Coordinator</a:t>
                      </a:r>
                      <a:endParaRPr lang="en-US" sz="11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714837"/>
                  </a:ext>
                </a:extLst>
              </a:tr>
            </a:tbl>
          </a:graphicData>
        </a:graphic>
      </p:graphicFrame>
    </p:spTree>
    <p:extLst>
      <p:ext uri="{BB962C8B-B14F-4D97-AF65-F5344CB8AC3E}">
        <p14:creationId xmlns:p14="http://schemas.microsoft.com/office/powerpoint/2010/main" val="3623299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A14F-57E2-4146-9F96-0A8BD394FB9A}"/>
              </a:ext>
            </a:extLst>
          </p:cNvPr>
          <p:cNvSpPr>
            <a:spLocks noGrp="1"/>
          </p:cNvSpPr>
          <p:nvPr>
            <p:ph type="title"/>
          </p:nvPr>
        </p:nvSpPr>
        <p:spPr/>
        <p:txBody>
          <a:bodyPr>
            <a:normAutofit fontScale="90000"/>
          </a:bodyPr>
          <a:lstStyle/>
          <a:p>
            <a:pPr algn="ctr"/>
            <a:r>
              <a:rPr lang="en-US" dirty="0">
                <a:latin typeface="Bodoni MT" panose="02070603080606020203" pitchFamily="18" charset="0"/>
              </a:rPr>
              <a:t>THE PLAN--PHASE ONE</a:t>
            </a:r>
            <a:br>
              <a:rPr lang="en-US" dirty="0">
                <a:latin typeface="Bodoni MT" panose="02070603080606020203" pitchFamily="18" charset="0"/>
              </a:rPr>
            </a:br>
            <a:r>
              <a:rPr lang="en-US" dirty="0">
                <a:latin typeface="Bodoni MT" panose="02070603080606020203" pitchFamily="18" charset="0"/>
              </a:rPr>
              <a:t>Next Steps</a:t>
            </a:r>
            <a:br>
              <a:rPr lang="en-US" dirty="0">
                <a:latin typeface="Bodoni MT" panose="02070603080606020203" pitchFamily="18" charset="0"/>
              </a:rPr>
            </a:br>
            <a:r>
              <a:rPr lang="en-US" dirty="0">
                <a:latin typeface="Bodoni MT" panose="02070603080606020203" pitchFamily="18" charset="0"/>
              </a:rPr>
              <a:t>Thru August 2020</a:t>
            </a:r>
            <a:endParaRPr lang="en-US" dirty="0"/>
          </a:p>
        </p:txBody>
      </p:sp>
      <p:sp>
        <p:nvSpPr>
          <p:cNvPr id="3" name="Content Placeholder 2">
            <a:extLst>
              <a:ext uri="{FF2B5EF4-FFF2-40B4-BE49-F238E27FC236}">
                <a16:creationId xmlns:a16="http://schemas.microsoft.com/office/drawing/2014/main" id="{51815E3C-732E-417C-BB6A-AB05D2FE5AC1}"/>
              </a:ext>
            </a:extLst>
          </p:cNvPr>
          <p:cNvSpPr>
            <a:spLocks noGrp="1"/>
          </p:cNvSpPr>
          <p:nvPr>
            <p:ph idx="1"/>
          </p:nvPr>
        </p:nvSpPr>
        <p:spPr>
          <a:xfrm>
            <a:off x="838200" y="1825623"/>
            <a:ext cx="10515600" cy="4873049"/>
          </a:xfrm>
        </p:spPr>
        <p:txBody>
          <a:bodyPr/>
          <a:lstStyle/>
          <a:p>
            <a:r>
              <a:rPr lang="en-US" dirty="0">
                <a:latin typeface="Bodoni MT" panose="02070603080606020203" pitchFamily="18" charset="0"/>
              </a:rPr>
              <a:t>Develop teacher/student schedules in each school based on parent/staff questionnaire results</a:t>
            </a:r>
          </a:p>
          <a:p>
            <a:r>
              <a:rPr lang="en-US" dirty="0">
                <a:latin typeface="Bodoni MT" panose="02070603080606020203" pitchFamily="18" charset="0"/>
              </a:rPr>
              <a:t>Develop transportation schedules based on questionnaire results</a:t>
            </a:r>
          </a:p>
          <a:p>
            <a:r>
              <a:rPr lang="en-US" dirty="0">
                <a:latin typeface="Bodoni MT" panose="02070603080606020203" pitchFamily="18" charset="0"/>
              </a:rPr>
              <a:t>Develop instructional/curricular plans based on numbers of students fully remote or hybrid attending </a:t>
            </a:r>
          </a:p>
          <a:p>
            <a:r>
              <a:rPr lang="en-US" dirty="0">
                <a:latin typeface="Bodoni MT" panose="02070603080606020203" pitchFamily="18" charset="0"/>
              </a:rPr>
              <a:t>Complete plans for remote instruction portion of hybrid model</a:t>
            </a:r>
          </a:p>
          <a:p>
            <a:pPr lvl="1"/>
            <a:r>
              <a:rPr lang="en-US" dirty="0">
                <a:latin typeface="Bodoni MT" panose="02070603080606020203" pitchFamily="18" charset="0"/>
              </a:rPr>
              <a:t>Consistent schedules*</a:t>
            </a:r>
          </a:p>
          <a:p>
            <a:pPr lvl="1"/>
            <a:r>
              <a:rPr lang="en-US" dirty="0">
                <a:latin typeface="Bodoni MT" panose="02070603080606020203" pitchFamily="18" charset="0"/>
              </a:rPr>
              <a:t>Consistent platforms*</a:t>
            </a:r>
          </a:p>
          <a:p>
            <a:pPr lvl="1"/>
            <a:r>
              <a:rPr lang="en-US" dirty="0">
                <a:latin typeface="Bodoni MT" panose="02070603080606020203" pitchFamily="18" charset="0"/>
              </a:rPr>
              <a:t>Consistent academic expectations*</a:t>
            </a:r>
          </a:p>
          <a:p>
            <a:pPr lvl="1"/>
            <a:r>
              <a:rPr lang="en-US" dirty="0">
                <a:latin typeface="Bodoni MT" panose="02070603080606020203" pitchFamily="18" charset="0"/>
              </a:rPr>
              <a:t>Increased accountability expectations for students*</a:t>
            </a:r>
          </a:p>
          <a:p>
            <a:pPr marL="457200" lvl="1" indent="0">
              <a:buNone/>
            </a:pPr>
            <a:r>
              <a:rPr lang="en-US" dirty="0">
                <a:highlight>
                  <a:srgbClr val="FFFF00"/>
                </a:highlight>
                <a:latin typeface="Bodoni MT" panose="02070603080606020203" pitchFamily="18" charset="0"/>
              </a:rPr>
              <a:t>*Based on parent survey results</a:t>
            </a:r>
          </a:p>
          <a:p>
            <a:pPr lvl="1"/>
            <a:endParaRPr lang="en-US" dirty="0">
              <a:latin typeface="Bodoni MT" panose="02070603080606020203" pitchFamily="18" charset="0"/>
            </a:endParaRPr>
          </a:p>
          <a:p>
            <a:pPr lvl="1"/>
            <a:endParaRPr lang="en-US" dirty="0">
              <a:latin typeface="Bodoni MT" panose="02070603080606020203" pitchFamily="18" charset="0"/>
            </a:endParaRPr>
          </a:p>
          <a:p>
            <a:pPr lvl="1"/>
            <a:endParaRPr lang="en-US" dirty="0">
              <a:latin typeface="Bodoni MT" panose="02070603080606020203" pitchFamily="18" charset="0"/>
            </a:endParaRPr>
          </a:p>
        </p:txBody>
      </p:sp>
    </p:spTree>
    <p:extLst>
      <p:ext uri="{BB962C8B-B14F-4D97-AF65-F5344CB8AC3E}">
        <p14:creationId xmlns:p14="http://schemas.microsoft.com/office/powerpoint/2010/main" val="327316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4C61-EB7A-4152-9C52-7A68360AA7DF}"/>
              </a:ext>
            </a:extLst>
          </p:cNvPr>
          <p:cNvSpPr>
            <a:spLocks noGrp="1"/>
          </p:cNvSpPr>
          <p:nvPr>
            <p:ph type="title"/>
          </p:nvPr>
        </p:nvSpPr>
        <p:spPr/>
        <p:txBody>
          <a:bodyPr/>
          <a:lstStyle/>
          <a:p>
            <a:r>
              <a:rPr lang="en-US" dirty="0">
                <a:latin typeface="Bodoni MT" panose="02070603080606020203" pitchFamily="18" charset="0"/>
              </a:rPr>
              <a:t>RE-EVALUATION—October 30, 2020</a:t>
            </a:r>
          </a:p>
        </p:txBody>
      </p:sp>
      <p:sp>
        <p:nvSpPr>
          <p:cNvPr id="3" name="Content Placeholder 2">
            <a:extLst>
              <a:ext uri="{FF2B5EF4-FFF2-40B4-BE49-F238E27FC236}">
                <a16:creationId xmlns:a16="http://schemas.microsoft.com/office/drawing/2014/main" id="{1F2EDD17-034F-435B-BE6E-8F61D3801FD4}"/>
              </a:ext>
            </a:extLst>
          </p:cNvPr>
          <p:cNvSpPr>
            <a:spLocks noGrp="1"/>
          </p:cNvSpPr>
          <p:nvPr>
            <p:ph idx="1"/>
          </p:nvPr>
        </p:nvSpPr>
        <p:spPr/>
        <p:txBody>
          <a:bodyPr/>
          <a:lstStyle/>
          <a:p>
            <a:r>
              <a:rPr lang="en-US" dirty="0">
                <a:latin typeface="Bodoni MT" panose="02070603080606020203" pitchFamily="18" charset="0"/>
              </a:rPr>
              <a:t>Assess data on daily new active cases (local, state, national trends)</a:t>
            </a:r>
          </a:p>
          <a:p>
            <a:pPr marL="0" indent="0">
              <a:buNone/>
            </a:pPr>
            <a:endParaRPr lang="en-US" dirty="0">
              <a:latin typeface="Bodoni MT" panose="02070603080606020203" pitchFamily="18" charset="0"/>
            </a:endParaRPr>
          </a:p>
          <a:p>
            <a:r>
              <a:rPr lang="en-US" dirty="0">
                <a:latin typeface="Bodoni MT" panose="02070603080606020203" pitchFamily="18" charset="0"/>
              </a:rPr>
              <a:t>Assess data on Merrimack student, staff, family COVID related diagnoses/illness </a:t>
            </a:r>
          </a:p>
          <a:p>
            <a:pPr marL="0" indent="0">
              <a:buNone/>
            </a:pPr>
            <a:endParaRPr lang="en-US" dirty="0">
              <a:latin typeface="Bodoni MT" panose="02070603080606020203" pitchFamily="18" charset="0"/>
            </a:endParaRPr>
          </a:p>
          <a:p>
            <a:r>
              <a:rPr lang="en-US" dirty="0">
                <a:latin typeface="Bodoni MT" panose="02070603080606020203" pitchFamily="18" charset="0"/>
              </a:rPr>
              <a:t>Assess data on school site mitigation efforts</a:t>
            </a:r>
          </a:p>
          <a:p>
            <a:pPr marL="0" indent="0">
              <a:buNone/>
            </a:pPr>
            <a:endParaRPr lang="en-US" dirty="0">
              <a:latin typeface="Bodoni MT" panose="02070603080606020203" pitchFamily="18" charset="0"/>
            </a:endParaRPr>
          </a:p>
          <a:p>
            <a:r>
              <a:rPr lang="en-US" dirty="0">
                <a:latin typeface="Bodoni MT" panose="02070603080606020203" pitchFamily="18" charset="0"/>
              </a:rPr>
              <a:t>Re-assess student/parent/staff experiences after two months of phased in reopening</a:t>
            </a:r>
          </a:p>
          <a:p>
            <a:endParaRPr lang="en-US" dirty="0">
              <a:latin typeface="Bodoni MT" panose="02070603080606020203" pitchFamily="18" charset="0"/>
            </a:endParaRPr>
          </a:p>
          <a:p>
            <a:pPr marL="0" indent="0">
              <a:buNone/>
            </a:pPr>
            <a:endParaRPr lang="en-US" dirty="0">
              <a:latin typeface="Bodoni MT" panose="02070603080606020203" pitchFamily="18" charset="0"/>
            </a:endParaRPr>
          </a:p>
          <a:p>
            <a:pPr marL="0" indent="0">
              <a:buNone/>
            </a:pPr>
            <a:endParaRPr lang="en-US" dirty="0">
              <a:latin typeface="Bodoni MT" panose="02070603080606020203" pitchFamily="18" charset="0"/>
            </a:endParaRPr>
          </a:p>
          <a:p>
            <a:endParaRPr lang="en-US" dirty="0"/>
          </a:p>
        </p:txBody>
      </p:sp>
    </p:spTree>
    <p:extLst>
      <p:ext uri="{BB962C8B-B14F-4D97-AF65-F5344CB8AC3E}">
        <p14:creationId xmlns:p14="http://schemas.microsoft.com/office/powerpoint/2010/main" val="651583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1911-FFFF-4B7C-BD5F-3518AA88E41F}"/>
              </a:ext>
            </a:extLst>
          </p:cNvPr>
          <p:cNvSpPr>
            <a:spLocks noGrp="1"/>
          </p:cNvSpPr>
          <p:nvPr>
            <p:ph type="title"/>
          </p:nvPr>
        </p:nvSpPr>
        <p:spPr/>
        <p:txBody>
          <a:bodyPr/>
          <a:lstStyle/>
          <a:p>
            <a:pPr algn="ctr"/>
            <a:r>
              <a:rPr lang="en-US" dirty="0">
                <a:latin typeface="Bodoni MT" panose="02070603080606020203" pitchFamily="18" charset="0"/>
              </a:rPr>
              <a:t>ADDITIONAL CONSIDERATIONS</a:t>
            </a:r>
          </a:p>
        </p:txBody>
      </p:sp>
      <p:sp>
        <p:nvSpPr>
          <p:cNvPr id="3" name="Content Placeholder 2">
            <a:extLst>
              <a:ext uri="{FF2B5EF4-FFF2-40B4-BE49-F238E27FC236}">
                <a16:creationId xmlns:a16="http://schemas.microsoft.com/office/drawing/2014/main" id="{F89F07EE-3834-4C4C-9ECF-40A377298B4D}"/>
              </a:ext>
            </a:extLst>
          </p:cNvPr>
          <p:cNvSpPr>
            <a:spLocks noGrp="1"/>
          </p:cNvSpPr>
          <p:nvPr>
            <p:ph idx="1"/>
          </p:nvPr>
        </p:nvSpPr>
        <p:spPr/>
        <p:txBody>
          <a:bodyPr>
            <a:normAutofit lnSpcReduction="10000"/>
          </a:bodyPr>
          <a:lstStyle/>
          <a:p>
            <a:r>
              <a:rPr lang="en-US" dirty="0">
                <a:latin typeface="Bodoni MT" panose="02070603080606020203" pitchFamily="18" charset="0"/>
              </a:rPr>
              <a:t>Establish procedures in the event of student/ staff infection</a:t>
            </a:r>
          </a:p>
          <a:p>
            <a:r>
              <a:rPr lang="en-US" dirty="0">
                <a:latin typeface="Bodoni MT" panose="02070603080606020203" pitchFamily="18" charset="0"/>
              </a:rPr>
              <a:t>Establish procedures in the event of suspected infection</a:t>
            </a:r>
          </a:p>
          <a:p>
            <a:r>
              <a:rPr lang="en-US" dirty="0">
                <a:latin typeface="Bodoni MT" panose="02070603080606020203" pitchFamily="18" charset="0"/>
              </a:rPr>
              <a:t>Establish procedures in the event of return to full time remote learning</a:t>
            </a:r>
          </a:p>
          <a:p>
            <a:r>
              <a:rPr lang="en-US" dirty="0">
                <a:latin typeface="Bodoni MT" panose="02070603080606020203" pitchFamily="18" charset="0"/>
              </a:rPr>
              <a:t>Communicate parent/student responsibilities to participate in District requirements for safe schooling</a:t>
            </a:r>
          </a:p>
          <a:p>
            <a:r>
              <a:rPr lang="en-US" dirty="0">
                <a:latin typeface="Bodoni MT" panose="02070603080606020203" pitchFamily="18" charset="0"/>
              </a:rPr>
              <a:t>Establish open dialogue concerning the partnerships necessary to achieve our common goals-the education of our students in a safe environment for all members of the Merrimack School District community</a:t>
            </a:r>
          </a:p>
        </p:txBody>
      </p:sp>
    </p:spTree>
    <p:extLst>
      <p:ext uri="{BB962C8B-B14F-4D97-AF65-F5344CB8AC3E}">
        <p14:creationId xmlns:p14="http://schemas.microsoft.com/office/powerpoint/2010/main" val="3495798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A5ED-E6E1-4FB2-AE92-F243DCCAEDA3}"/>
              </a:ext>
            </a:extLst>
          </p:cNvPr>
          <p:cNvSpPr>
            <a:spLocks noGrp="1"/>
          </p:cNvSpPr>
          <p:nvPr>
            <p:ph type="title"/>
          </p:nvPr>
        </p:nvSpPr>
        <p:spPr/>
        <p:txBody>
          <a:bodyPr/>
          <a:lstStyle/>
          <a:p>
            <a:pPr algn="ctr"/>
            <a:r>
              <a:rPr lang="en-US" dirty="0">
                <a:latin typeface="Bodoni MT" panose="02070603080606020203" pitchFamily="18" charset="0"/>
              </a:rPr>
              <a:t>A WORD OF THANKS</a:t>
            </a:r>
          </a:p>
        </p:txBody>
      </p:sp>
      <p:sp>
        <p:nvSpPr>
          <p:cNvPr id="3" name="Content Placeholder 2">
            <a:extLst>
              <a:ext uri="{FF2B5EF4-FFF2-40B4-BE49-F238E27FC236}">
                <a16:creationId xmlns:a16="http://schemas.microsoft.com/office/drawing/2014/main" id="{C6336F1C-0CE3-4BAA-B643-7926D008366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1217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45E7-33EE-4D3A-9172-71E0F73ABBA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503DACB-5214-4CF4-94B6-3C47928C9ED7}"/>
              </a:ext>
            </a:extLst>
          </p:cNvPr>
          <p:cNvGraphicFramePr>
            <a:graphicFrameLocks noGrp="1"/>
          </p:cNvGraphicFramePr>
          <p:nvPr>
            <p:ph idx="1"/>
            <p:extLst>
              <p:ext uri="{D42A27DB-BD31-4B8C-83A1-F6EECF244321}">
                <p14:modId xmlns:p14="http://schemas.microsoft.com/office/powerpoint/2010/main" val="3036452878"/>
              </p:ext>
            </p:extLst>
          </p:nvPr>
        </p:nvGraphicFramePr>
        <p:xfrm>
          <a:off x="838200" y="365125"/>
          <a:ext cx="10515600" cy="5974080"/>
        </p:xfrm>
        <a:graphic>
          <a:graphicData uri="http://schemas.openxmlformats.org/drawingml/2006/table">
            <a:tbl>
              <a:tblPr firstRow="1" firstCol="1" bandRow="1">
                <a:tableStyleId>{5C22544A-7EE6-4342-B048-85BDC9FD1C3A}</a:tableStyleId>
              </a:tblPr>
              <a:tblGrid>
                <a:gridCol w="8938259">
                  <a:extLst>
                    <a:ext uri="{9D8B030D-6E8A-4147-A177-3AD203B41FA5}">
                      <a16:colId xmlns:a16="http://schemas.microsoft.com/office/drawing/2014/main" val="4192037077"/>
                    </a:ext>
                  </a:extLst>
                </a:gridCol>
                <a:gridCol w="1577341">
                  <a:extLst>
                    <a:ext uri="{9D8B030D-6E8A-4147-A177-3AD203B41FA5}">
                      <a16:colId xmlns:a16="http://schemas.microsoft.com/office/drawing/2014/main" val="402185353"/>
                    </a:ext>
                  </a:extLst>
                </a:gridCol>
              </a:tblGrid>
              <a:tr h="242947">
                <a:tc>
                  <a:txBody>
                    <a:bodyPr/>
                    <a:lstStyle/>
                    <a:p>
                      <a:pPr marL="0" marR="0">
                        <a:spcBef>
                          <a:spcPts val="0"/>
                        </a:spcBef>
                        <a:spcAft>
                          <a:spcPts val="0"/>
                        </a:spcAft>
                      </a:pPr>
                      <a:r>
                        <a:rPr lang="en-US" sz="2400" dirty="0">
                          <a:effectLst/>
                          <a:latin typeface="Bodoni MT" panose="02070603080606020203" pitchFamily="18" charset="0"/>
                        </a:rPr>
                        <a:t>Special Education/504/Title I</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729990229"/>
                  </a:ext>
                </a:extLst>
              </a:tr>
              <a:tr h="242947">
                <a:tc>
                  <a:txBody>
                    <a:bodyPr/>
                    <a:lstStyle/>
                    <a:p>
                      <a:pPr marL="0" marR="0">
                        <a:spcBef>
                          <a:spcPts val="0"/>
                        </a:spcBef>
                        <a:spcAft>
                          <a:spcPts val="0"/>
                        </a:spcAft>
                      </a:pPr>
                      <a:r>
                        <a:rPr lang="en-US" sz="1600" dirty="0">
                          <a:effectLst/>
                          <a:latin typeface="Bodoni MT" panose="02070603080606020203" pitchFamily="18" charset="0"/>
                        </a:rPr>
                        <a:t>Chair:  *Heather Barker</a:t>
                      </a:r>
                      <a:endParaRPr lang="en-US" sz="16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535673659"/>
                  </a:ext>
                </a:extLst>
              </a:tr>
              <a:tr h="242947">
                <a:tc>
                  <a:txBody>
                    <a:bodyPr/>
                    <a:lstStyle/>
                    <a:p>
                      <a:pPr marL="0" marR="0">
                        <a:spcBef>
                          <a:spcPts val="0"/>
                        </a:spcBef>
                        <a:spcAft>
                          <a:spcPts val="0"/>
                        </a:spcAft>
                      </a:pPr>
                      <a:r>
                        <a:rPr lang="en-US" sz="1600" dirty="0">
                          <a:effectLst/>
                          <a:latin typeface="Bodoni MT" panose="02070603080606020203" pitchFamily="18" charset="0"/>
                        </a:rPr>
                        <a:t>Shelley Lefebvre, Special Ed. Coord.</a:t>
                      </a:r>
                      <a:endParaRPr lang="en-US" sz="16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924503032"/>
                  </a:ext>
                </a:extLst>
              </a:tr>
              <a:tr h="242947">
                <a:tc>
                  <a:txBody>
                    <a:bodyPr/>
                    <a:lstStyle/>
                    <a:p>
                      <a:pPr marL="0" marR="0">
                        <a:spcBef>
                          <a:spcPts val="0"/>
                        </a:spcBef>
                        <a:spcAft>
                          <a:spcPts val="0"/>
                        </a:spcAft>
                      </a:pPr>
                      <a:r>
                        <a:rPr lang="en-US" sz="1600">
                          <a:effectLst/>
                          <a:latin typeface="Bodoni MT" panose="02070603080606020203" pitchFamily="18" charset="0"/>
                        </a:rPr>
                        <a:t>Kara Cave, Preschool Coordinator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Sp/s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039878110"/>
                  </a:ext>
                </a:extLst>
              </a:tr>
              <a:tr h="242947">
                <a:tc>
                  <a:txBody>
                    <a:bodyPr/>
                    <a:lstStyle/>
                    <a:p>
                      <a:pPr marL="0" marR="0">
                        <a:spcBef>
                          <a:spcPts val="0"/>
                        </a:spcBef>
                        <a:spcAft>
                          <a:spcPts val="0"/>
                        </a:spcAft>
                      </a:pPr>
                      <a:r>
                        <a:rPr lang="en-US" sz="1600">
                          <a:effectLst/>
                          <a:latin typeface="Bodoni MT" panose="02070603080606020203" pitchFamily="18" charset="0"/>
                        </a:rPr>
                        <a:t>Melissa Terry, Pre-school Teacher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664794989"/>
                  </a:ext>
                </a:extLst>
              </a:tr>
              <a:tr h="242947">
                <a:tc>
                  <a:txBody>
                    <a:bodyPr/>
                    <a:lstStyle/>
                    <a:p>
                      <a:pPr marL="0" marR="0">
                        <a:spcBef>
                          <a:spcPts val="0"/>
                        </a:spcBef>
                        <a:spcAft>
                          <a:spcPts val="0"/>
                        </a:spcAft>
                      </a:pPr>
                      <a:r>
                        <a:rPr lang="en-US" sz="1600" dirty="0">
                          <a:effectLst/>
                          <a:latin typeface="Bodoni MT" panose="02070603080606020203" pitchFamily="18" charset="0"/>
                        </a:rPr>
                        <a:t>Christine Reinart, Special Ed. Teacher</a:t>
                      </a:r>
                      <a:endParaRPr lang="en-US" sz="16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882939649"/>
                  </a:ext>
                </a:extLst>
              </a:tr>
              <a:tr h="242947">
                <a:tc>
                  <a:txBody>
                    <a:bodyPr/>
                    <a:lstStyle/>
                    <a:p>
                      <a:pPr marL="0" marR="0">
                        <a:spcBef>
                          <a:spcPts val="0"/>
                        </a:spcBef>
                        <a:spcAft>
                          <a:spcPts val="0"/>
                        </a:spcAft>
                      </a:pPr>
                      <a:r>
                        <a:rPr lang="en-US" sz="1600">
                          <a:effectLst/>
                          <a:latin typeface="Bodoni MT" panose="02070603080606020203" pitchFamily="18" charset="0"/>
                        </a:rPr>
                        <a:t>Nancy Romero, Special Ed. Coord.</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746353069"/>
                  </a:ext>
                </a:extLst>
              </a:tr>
              <a:tr h="242947">
                <a:tc>
                  <a:txBody>
                    <a:bodyPr/>
                    <a:lstStyle/>
                    <a:p>
                      <a:pPr marL="0" marR="0">
                        <a:spcBef>
                          <a:spcPts val="0"/>
                        </a:spcBef>
                        <a:spcAft>
                          <a:spcPts val="0"/>
                        </a:spcAft>
                      </a:pPr>
                      <a:r>
                        <a:rPr lang="en-US" sz="1600" dirty="0">
                          <a:effectLst/>
                          <a:latin typeface="Bodoni MT" panose="02070603080606020203" pitchFamily="18" charset="0"/>
                        </a:rPr>
                        <a:t>Marsha McGill, Principal</a:t>
                      </a:r>
                      <a:endParaRPr lang="en-US" sz="16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384011335"/>
                  </a:ext>
                </a:extLst>
              </a:tr>
              <a:tr h="242947">
                <a:tc>
                  <a:txBody>
                    <a:bodyPr/>
                    <a:lstStyle/>
                    <a:p>
                      <a:pPr marL="0" marR="0">
                        <a:spcBef>
                          <a:spcPts val="0"/>
                        </a:spcBef>
                        <a:spcAft>
                          <a:spcPts val="0"/>
                        </a:spcAft>
                      </a:pPr>
                      <a:r>
                        <a:rPr lang="en-US" sz="1600">
                          <a:effectLst/>
                          <a:latin typeface="Bodoni MT" panose="02070603080606020203" pitchFamily="18" charset="0"/>
                        </a:rPr>
                        <a:t>Christina Connor, 504 Coordinator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202093276"/>
                  </a:ext>
                </a:extLst>
              </a:tr>
              <a:tr h="242947">
                <a:tc>
                  <a:txBody>
                    <a:bodyPr/>
                    <a:lstStyle/>
                    <a:p>
                      <a:pPr marL="0" marR="0">
                        <a:spcBef>
                          <a:spcPts val="0"/>
                        </a:spcBef>
                        <a:spcAft>
                          <a:spcPts val="0"/>
                        </a:spcAft>
                      </a:pPr>
                      <a:r>
                        <a:rPr lang="en-US" sz="1600">
                          <a:effectLst/>
                          <a:latin typeface="Bodoni MT" panose="02070603080606020203" pitchFamily="18" charset="0"/>
                        </a:rPr>
                        <a:t>Cathy Krammes, Admin. Assist.</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725735168"/>
                  </a:ext>
                </a:extLst>
              </a:tr>
              <a:tr h="242947">
                <a:tc>
                  <a:txBody>
                    <a:bodyPr/>
                    <a:lstStyle/>
                    <a:p>
                      <a:pPr marL="0" marR="0">
                        <a:spcBef>
                          <a:spcPts val="0"/>
                        </a:spcBef>
                        <a:spcAft>
                          <a:spcPts val="0"/>
                        </a:spcAft>
                      </a:pPr>
                      <a:r>
                        <a:rPr lang="en-US" sz="1600">
                          <a:effectLst/>
                          <a:latin typeface="Bodoni MT" panose="02070603080606020203" pitchFamily="18" charset="0"/>
                        </a:rPr>
                        <a:t>*Michaela Champlin, Assist. Principal</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605157546"/>
                  </a:ext>
                </a:extLst>
              </a:tr>
              <a:tr h="242947">
                <a:tc>
                  <a:txBody>
                    <a:bodyPr/>
                    <a:lstStyle/>
                    <a:p>
                      <a:pPr marL="0" marR="0">
                        <a:spcBef>
                          <a:spcPts val="0"/>
                        </a:spcBef>
                        <a:spcAft>
                          <a:spcPts val="0"/>
                        </a:spcAft>
                      </a:pPr>
                      <a:r>
                        <a:rPr lang="en-US" sz="1600">
                          <a:effectLst/>
                          <a:latin typeface="Bodoni MT" panose="02070603080606020203" pitchFamily="18" charset="0"/>
                        </a:rPr>
                        <a:t>Cristy Jenkins, Special Ed Teacher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214345624"/>
                  </a:ext>
                </a:extLst>
              </a:tr>
              <a:tr h="242947">
                <a:tc>
                  <a:txBody>
                    <a:bodyPr/>
                    <a:lstStyle/>
                    <a:p>
                      <a:pPr marL="0" marR="0">
                        <a:spcBef>
                          <a:spcPts val="0"/>
                        </a:spcBef>
                        <a:spcAft>
                          <a:spcPts val="0"/>
                        </a:spcAft>
                      </a:pPr>
                      <a:r>
                        <a:rPr lang="en-US" sz="1600">
                          <a:effectLst/>
                          <a:latin typeface="Bodoni MT" panose="02070603080606020203" pitchFamily="18" charset="0"/>
                        </a:rPr>
                        <a:t>Christine Damback, Paraeducator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917648814"/>
                  </a:ext>
                </a:extLst>
              </a:tr>
              <a:tr h="242947">
                <a:tc>
                  <a:txBody>
                    <a:bodyPr/>
                    <a:lstStyle/>
                    <a:p>
                      <a:pPr marL="0" marR="0">
                        <a:spcBef>
                          <a:spcPts val="0"/>
                        </a:spcBef>
                        <a:spcAft>
                          <a:spcPts val="0"/>
                        </a:spcAft>
                      </a:pPr>
                      <a:r>
                        <a:rPr lang="en-US" sz="1600">
                          <a:effectLst/>
                          <a:latin typeface="Bodoni MT" panose="02070603080606020203" pitchFamily="18" charset="0"/>
                        </a:rPr>
                        <a:t>Emily Reese, Out of District Coord.</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886955161"/>
                  </a:ext>
                </a:extLst>
              </a:tr>
              <a:tr h="242947">
                <a:tc>
                  <a:txBody>
                    <a:bodyPr/>
                    <a:lstStyle/>
                    <a:p>
                      <a:pPr marL="0" marR="0">
                        <a:spcBef>
                          <a:spcPts val="0"/>
                        </a:spcBef>
                        <a:spcAft>
                          <a:spcPts val="0"/>
                        </a:spcAft>
                      </a:pPr>
                      <a:r>
                        <a:rPr lang="en-US" sz="1600">
                          <a:effectLst/>
                          <a:latin typeface="Bodoni MT" panose="02070603080606020203" pitchFamily="18" charset="0"/>
                        </a:rPr>
                        <a:t>Erin MacLean, Special Ed Teacher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245311260"/>
                  </a:ext>
                </a:extLst>
              </a:tr>
              <a:tr h="242947">
                <a:tc>
                  <a:txBody>
                    <a:bodyPr/>
                    <a:lstStyle/>
                    <a:p>
                      <a:pPr marL="0" marR="0">
                        <a:spcBef>
                          <a:spcPts val="0"/>
                        </a:spcBef>
                        <a:spcAft>
                          <a:spcPts val="0"/>
                        </a:spcAft>
                      </a:pPr>
                      <a:r>
                        <a:rPr lang="en-US" sz="1600">
                          <a:effectLst/>
                          <a:latin typeface="Bodoni MT" panose="02070603080606020203" pitchFamily="18" charset="0"/>
                        </a:rPr>
                        <a:t>Meredith Davine, Special Ed Coord.</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954079415"/>
                  </a:ext>
                </a:extLst>
              </a:tr>
              <a:tr h="242947">
                <a:tc>
                  <a:txBody>
                    <a:bodyPr/>
                    <a:lstStyle/>
                    <a:p>
                      <a:pPr marL="0" marR="0">
                        <a:spcBef>
                          <a:spcPts val="0"/>
                        </a:spcBef>
                        <a:spcAft>
                          <a:spcPts val="0"/>
                        </a:spcAft>
                      </a:pPr>
                      <a:r>
                        <a:rPr lang="en-US" sz="1600">
                          <a:effectLst/>
                          <a:latin typeface="Bodoni MT" panose="02070603080606020203" pitchFamily="18" charset="0"/>
                        </a:rPr>
                        <a:t>Hope Sette, Special Ed Coord.</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524730346"/>
                  </a:ext>
                </a:extLst>
              </a:tr>
              <a:tr h="242947">
                <a:tc>
                  <a:txBody>
                    <a:bodyPr/>
                    <a:lstStyle/>
                    <a:p>
                      <a:pPr marL="0" marR="0">
                        <a:spcBef>
                          <a:spcPts val="0"/>
                        </a:spcBef>
                        <a:spcAft>
                          <a:spcPts val="0"/>
                        </a:spcAft>
                      </a:pPr>
                      <a:r>
                        <a:rPr lang="en-US" sz="1600">
                          <a:effectLst/>
                          <a:latin typeface="Bodoni MT" panose="02070603080606020203" pitchFamily="18" charset="0"/>
                        </a:rPr>
                        <a:t>Stephanie Womersley, PreSchool Tchr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539771782"/>
                  </a:ext>
                </a:extLst>
              </a:tr>
              <a:tr h="242947">
                <a:tc>
                  <a:txBody>
                    <a:bodyPr/>
                    <a:lstStyle/>
                    <a:p>
                      <a:pPr marL="0" marR="0">
                        <a:spcBef>
                          <a:spcPts val="0"/>
                        </a:spcBef>
                        <a:spcAft>
                          <a:spcPts val="0"/>
                        </a:spcAft>
                      </a:pPr>
                      <a:r>
                        <a:rPr lang="en-US" sz="1600">
                          <a:effectLst/>
                          <a:latin typeface="Bodoni MT" panose="02070603080606020203" pitchFamily="18" charset="0"/>
                        </a:rPr>
                        <a:t>Laureen Dorow, School Psychologist</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914741442"/>
                  </a:ext>
                </a:extLst>
              </a:tr>
              <a:tr h="242947">
                <a:tc>
                  <a:txBody>
                    <a:bodyPr/>
                    <a:lstStyle/>
                    <a:p>
                      <a:pPr marL="0" marR="0">
                        <a:spcBef>
                          <a:spcPts val="0"/>
                        </a:spcBef>
                        <a:spcAft>
                          <a:spcPts val="0"/>
                        </a:spcAft>
                      </a:pPr>
                      <a:r>
                        <a:rPr lang="en-US" sz="1600">
                          <a:effectLst/>
                          <a:latin typeface="Bodoni MT" panose="02070603080606020203" pitchFamily="18" charset="0"/>
                        </a:rPr>
                        <a:t>Sue Luhrs, Title I Director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150645571"/>
                  </a:ext>
                </a:extLst>
              </a:tr>
              <a:tr h="242947">
                <a:tc>
                  <a:txBody>
                    <a:bodyPr/>
                    <a:lstStyle/>
                    <a:p>
                      <a:pPr marL="0" marR="0">
                        <a:spcBef>
                          <a:spcPts val="0"/>
                        </a:spcBef>
                        <a:spcAft>
                          <a:spcPts val="0"/>
                        </a:spcAft>
                      </a:pPr>
                      <a:r>
                        <a:rPr lang="en-US" sz="1600">
                          <a:effectLst/>
                          <a:latin typeface="Bodoni MT" panose="02070603080606020203" pitchFamily="18" charset="0"/>
                        </a:rPr>
                        <a:t>*Naomi Schoenfeld, School Board</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SB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92074004"/>
                  </a:ext>
                </a:extLst>
              </a:tr>
              <a:tr h="242947">
                <a:tc>
                  <a:txBody>
                    <a:bodyPr/>
                    <a:lstStyle/>
                    <a:p>
                      <a:pPr marL="0" marR="0">
                        <a:spcBef>
                          <a:spcPts val="0"/>
                        </a:spcBef>
                        <a:spcAft>
                          <a:spcPts val="0"/>
                        </a:spcAft>
                      </a:pPr>
                      <a:r>
                        <a:rPr lang="en-US" sz="1600">
                          <a:effectLst/>
                          <a:latin typeface="Bodoni MT" panose="02070603080606020203" pitchFamily="18" charset="0"/>
                        </a:rPr>
                        <a:t>Brenda Wygant. Preschool Teacher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518546623"/>
                  </a:ext>
                </a:extLst>
              </a:tr>
              <a:tr h="242947">
                <a:tc>
                  <a:txBody>
                    <a:bodyPr/>
                    <a:lstStyle/>
                    <a:p>
                      <a:pPr marL="0" marR="0">
                        <a:spcBef>
                          <a:spcPts val="0"/>
                        </a:spcBef>
                        <a:spcAft>
                          <a:spcPts val="0"/>
                        </a:spcAft>
                      </a:pPr>
                      <a:r>
                        <a:rPr lang="en-US" sz="1600">
                          <a:effectLst/>
                          <a:latin typeface="Bodoni MT" panose="02070603080606020203" pitchFamily="18" charset="0"/>
                        </a:rPr>
                        <a:t>Betsy Fowler, Special Ed Coordinator</a:t>
                      </a:r>
                      <a:endParaRPr lang="en-US" sz="160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962331459"/>
                  </a:ext>
                </a:extLst>
              </a:tr>
              <a:tr h="242947">
                <a:tc>
                  <a:txBody>
                    <a:bodyPr/>
                    <a:lstStyle/>
                    <a:p>
                      <a:pPr marL="0" marR="0">
                        <a:spcBef>
                          <a:spcPts val="0"/>
                        </a:spcBef>
                        <a:spcAft>
                          <a:spcPts val="0"/>
                        </a:spcAft>
                      </a:pPr>
                      <a:r>
                        <a:rPr lang="en-US" sz="1600" dirty="0">
                          <a:effectLst/>
                          <a:latin typeface="Bodoni MT" panose="02070603080606020203" pitchFamily="18" charset="0"/>
                        </a:rPr>
                        <a:t>Karen Eagan, Special Ed Coordinator</a:t>
                      </a:r>
                      <a:endParaRPr lang="en-US" sz="1600" dirty="0">
                        <a:effectLst/>
                        <a:latin typeface="Bodoni MT" panose="02070603080606020203" pitchFamily="18"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dirty="0">
                          <a:effectLst/>
                        </a:rPr>
                        <a:t>TFS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147594831"/>
                  </a:ext>
                </a:extLst>
              </a:tr>
            </a:tbl>
          </a:graphicData>
        </a:graphic>
      </p:graphicFrame>
    </p:spTree>
    <p:extLst>
      <p:ext uri="{BB962C8B-B14F-4D97-AF65-F5344CB8AC3E}">
        <p14:creationId xmlns:p14="http://schemas.microsoft.com/office/powerpoint/2010/main" val="44099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E9C7-3617-4EF5-9BB0-012DE404006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5B27DB6-A73A-4C4F-9070-D74B1E6446F5}"/>
              </a:ext>
            </a:extLst>
          </p:cNvPr>
          <p:cNvGraphicFramePr>
            <a:graphicFrameLocks noGrp="1"/>
          </p:cNvGraphicFramePr>
          <p:nvPr>
            <p:ph idx="1"/>
            <p:extLst>
              <p:ext uri="{D42A27DB-BD31-4B8C-83A1-F6EECF244321}">
                <p14:modId xmlns:p14="http://schemas.microsoft.com/office/powerpoint/2010/main" val="976493585"/>
              </p:ext>
            </p:extLst>
          </p:nvPr>
        </p:nvGraphicFramePr>
        <p:xfrm>
          <a:off x="838200" y="365125"/>
          <a:ext cx="10601528" cy="6127744"/>
        </p:xfrm>
        <a:graphic>
          <a:graphicData uri="http://schemas.openxmlformats.org/drawingml/2006/table">
            <a:tbl>
              <a:tblPr firstRow="1" firstCol="1" bandRow="1">
                <a:tableStyleId>{5C22544A-7EE6-4342-B048-85BDC9FD1C3A}</a:tableStyleId>
              </a:tblPr>
              <a:tblGrid>
                <a:gridCol w="8882361">
                  <a:extLst>
                    <a:ext uri="{9D8B030D-6E8A-4147-A177-3AD203B41FA5}">
                      <a16:colId xmlns:a16="http://schemas.microsoft.com/office/drawing/2014/main" val="695997088"/>
                    </a:ext>
                  </a:extLst>
                </a:gridCol>
                <a:gridCol w="1719167">
                  <a:extLst>
                    <a:ext uri="{9D8B030D-6E8A-4147-A177-3AD203B41FA5}">
                      <a16:colId xmlns:a16="http://schemas.microsoft.com/office/drawing/2014/main" val="2103141980"/>
                    </a:ext>
                  </a:extLst>
                </a:gridCol>
              </a:tblGrid>
              <a:tr h="382984">
                <a:tc>
                  <a:txBody>
                    <a:bodyPr/>
                    <a:lstStyle/>
                    <a:p>
                      <a:pPr marL="0" marR="0">
                        <a:spcBef>
                          <a:spcPts val="0"/>
                        </a:spcBef>
                        <a:spcAft>
                          <a:spcPts val="0"/>
                        </a:spcAft>
                      </a:pPr>
                      <a:r>
                        <a:rPr lang="en-US" sz="2400" dirty="0">
                          <a:effectLst/>
                          <a:latin typeface="Bodoni MT" panose="02070603080606020203" pitchFamily="18" charset="0"/>
                        </a:rPr>
                        <a:t>Student Wellness</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2015862"/>
                  </a:ext>
                </a:extLst>
              </a:tr>
              <a:tr h="382984">
                <a:tc>
                  <a:txBody>
                    <a:bodyPr/>
                    <a:lstStyle/>
                    <a:p>
                      <a:pPr marL="0" marR="0">
                        <a:spcBef>
                          <a:spcPts val="0"/>
                        </a:spcBef>
                        <a:spcAft>
                          <a:spcPts val="0"/>
                        </a:spcAft>
                      </a:pPr>
                      <a:r>
                        <a:rPr lang="en-US" sz="2000">
                          <a:effectLst/>
                          <a:latin typeface="Bodoni MT" panose="02070603080606020203" pitchFamily="18" charset="0"/>
                        </a:rPr>
                        <a:t>Chair: Fern Seiden</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284225"/>
                  </a:ext>
                </a:extLst>
              </a:tr>
              <a:tr h="382984">
                <a:tc>
                  <a:txBody>
                    <a:bodyPr/>
                    <a:lstStyle/>
                    <a:p>
                      <a:pPr marL="0" marR="0">
                        <a:spcBef>
                          <a:spcPts val="0"/>
                        </a:spcBef>
                        <a:spcAft>
                          <a:spcPts val="0"/>
                        </a:spcAft>
                      </a:pPr>
                      <a:r>
                        <a:rPr lang="en-US" sz="2000">
                          <a:effectLst/>
                          <a:latin typeface="Bodoni MT" panose="02070603080606020203" pitchFamily="18" charset="0"/>
                        </a:rPr>
                        <a:t>Kelly Grassini, Nurse</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228906"/>
                  </a:ext>
                </a:extLst>
              </a:tr>
              <a:tr h="382984">
                <a:tc>
                  <a:txBody>
                    <a:bodyPr/>
                    <a:lstStyle/>
                    <a:p>
                      <a:pPr marL="0" marR="0">
                        <a:spcBef>
                          <a:spcPts val="0"/>
                        </a:spcBef>
                        <a:spcAft>
                          <a:spcPts val="0"/>
                        </a:spcAft>
                      </a:pPr>
                      <a:r>
                        <a:rPr lang="en-US" sz="2000">
                          <a:effectLst/>
                          <a:latin typeface="Bodoni MT" panose="02070603080606020203" pitchFamily="18" charset="0"/>
                        </a:rPr>
                        <a:t>Bryan Young, School Counselor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271434"/>
                  </a:ext>
                </a:extLst>
              </a:tr>
              <a:tr h="382984">
                <a:tc>
                  <a:txBody>
                    <a:bodyPr/>
                    <a:lstStyle/>
                    <a:p>
                      <a:pPr marL="0" marR="0">
                        <a:spcBef>
                          <a:spcPts val="0"/>
                        </a:spcBef>
                        <a:spcAft>
                          <a:spcPts val="0"/>
                        </a:spcAft>
                      </a:pPr>
                      <a:r>
                        <a:rPr lang="en-US" sz="2000">
                          <a:effectLst/>
                          <a:latin typeface="Bodoni MT" panose="02070603080606020203" pitchFamily="18" charset="0"/>
                        </a:rPr>
                        <a:t>Dan Leone, School Counselor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963579"/>
                  </a:ext>
                </a:extLst>
              </a:tr>
              <a:tr h="382984">
                <a:tc>
                  <a:txBody>
                    <a:bodyPr/>
                    <a:lstStyle/>
                    <a:p>
                      <a:pPr marL="0" marR="0">
                        <a:spcBef>
                          <a:spcPts val="0"/>
                        </a:spcBef>
                        <a:spcAft>
                          <a:spcPts val="0"/>
                        </a:spcAft>
                      </a:pPr>
                      <a:r>
                        <a:rPr lang="en-US" sz="2000">
                          <a:effectLst/>
                          <a:latin typeface="Bodoni MT" panose="02070603080606020203" pitchFamily="18" charset="0"/>
                        </a:rPr>
                        <a:t>Julie Dunn, Admin. Assist.</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28881"/>
                  </a:ext>
                </a:extLst>
              </a:tr>
              <a:tr h="382984">
                <a:tc>
                  <a:txBody>
                    <a:bodyPr/>
                    <a:lstStyle/>
                    <a:p>
                      <a:pPr marL="0" marR="0">
                        <a:spcBef>
                          <a:spcPts val="0"/>
                        </a:spcBef>
                        <a:spcAft>
                          <a:spcPts val="0"/>
                        </a:spcAft>
                      </a:pPr>
                      <a:r>
                        <a:rPr lang="en-US" sz="2000">
                          <a:effectLst/>
                          <a:latin typeface="Bodoni MT" panose="02070603080606020203" pitchFamily="18" charset="0"/>
                        </a:rPr>
                        <a:t>Maggie Croteau, Health Teacher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460720"/>
                  </a:ext>
                </a:extLst>
              </a:tr>
              <a:tr h="382984">
                <a:tc>
                  <a:txBody>
                    <a:bodyPr/>
                    <a:lstStyle/>
                    <a:p>
                      <a:pPr marL="0" marR="0">
                        <a:spcBef>
                          <a:spcPts val="0"/>
                        </a:spcBef>
                        <a:spcAft>
                          <a:spcPts val="0"/>
                        </a:spcAft>
                      </a:pPr>
                      <a:r>
                        <a:rPr lang="en-US" sz="2000">
                          <a:effectLst/>
                          <a:latin typeface="Bodoni MT" panose="02070603080606020203" pitchFamily="18" charset="0"/>
                        </a:rPr>
                        <a:t>Kate Merva, Grade 3 Teacher </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268603"/>
                  </a:ext>
                </a:extLst>
              </a:tr>
              <a:tr h="382984">
                <a:tc>
                  <a:txBody>
                    <a:bodyPr/>
                    <a:lstStyle/>
                    <a:p>
                      <a:pPr marL="0" marR="0">
                        <a:spcBef>
                          <a:spcPts val="0"/>
                        </a:spcBef>
                        <a:spcAft>
                          <a:spcPts val="0"/>
                        </a:spcAft>
                      </a:pPr>
                      <a:r>
                        <a:rPr lang="en-US" sz="2000">
                          <a:effectLst/>
                          <a:latin typeface="Bodoni MT" panose="02070603080606020203" pitchFamily="18" charset="0"/>
                        </a:rPr>
                        <a:t>Bernice Saranita, Music Teacher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216469"/>
                  </a:ext>
                </a:extLst>
              </a:tr>
              <a:tr h="382984">
                <a:tc>
                  <a:txBody>
                    <a:bodyPr/>
                    <a:lstStyle/>
                    <a:p>
                      <a:pPr marL="0" marR="0">
                        <a:spcBef>
                          <a:spcPts val="0"/>
                        </a:spcBef>
                        <a:spcAft>
                          <a:spcPts val="0"/>
                        </a:spcAft>
                      </a:pPr>
                      <a:r>
                        <a:rPr lang="en-US" sz="2000">
                          <a:effectLst/>
                          <a:latin typeface="Bodoni MT" panose="02070603080606020203" pitchFamily="18" charset="0"/>
                        </a:rPr>
                        <a:t>Diane Donahue, Cota</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172969"/>
                  </a:ext>
                </a:extLst>
              </a:tr>
              <a:tr h="382984">
                <a:tc>
                  <a:txBody>
                    <a:bodyPr/>
                    <a:lstStyle/>
                    <a:p>
                      <a:pPr marL="0" marR="0">
                        <a:spcBef>
                          <a:spcPts val="0"/>
                        </a:spcBef>
                        <a:spcAft>
                          <a:spcPts val="0"/>
                        </a:spcAft>
                      </a:pPr>
                      <a:r>
                        <a:rPr lang="en-US" sz="2000">
                          <a:effectLst/>
                          <a:latin typeface="Bodoni MT" panose="02070603080606020203" pitchFamily="18" charset="0"/>
                        </a:rPr>
                        <a:t>Lindsey McElhinney, Spec Ed Tchr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7651465"/>
                  </a:ext>
                </a:extLst>
              </a:tr>
              <a:tr h="382984">
                <a:tc>
                  <a:txBody>
                    <a:bodyPr/>
                    <a:lstStyle/>
                    <a:p>
                      <a:pPr marL="0" marR="0">
                        <a:spcBef>
                          <a:spcPts val="0"/>
                        </a:spcBef>
                        <a:spcAft>
                          <a:spcPts val="0"/>
                        </a:spcAft>
                      </a:pPr>
                      <a:r>
                        <a:rPr lang="en-US" sz="2000">
                          <a:effectLst/>
                          <a:latin typeface="Bodoni MT" panose="02070603080606020203" pitchFamily="18" charset="0"/>
                        </a:rPr>
                        <a:t>Kristine Colburn, School Counselor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233978"/>
                  </a:ext>
                </a:extLst>
              </a:tr>
              <a:tr h="382984">
                <a:tc>
                  <a:txBody>
                    <a:bodyPr/>
                    <a:lstStyle/>
                    <a:p>
                      <a:pPr marL="0" marR="0">
                        <a:spcBef>
                          <a:spcPts val="0"/>
                        </a:spcBef>
                        <a:spcAft>
                          <a:spcPts val="0"/>
                        </a:spcAft>
                      </a:pPr>
                      <a:r>
                        <a:rPr lang="en-US" sz="2000">
                          <a:effectLst/>
                          <a:latin typeface="Bodoni MT" panose="02070603080606020203" pitchFamily="18" charset="0"/>
                        </a:rPr>
                        <a:t>*Deb Barker, School Counselor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1005975"/>
                  </a:ext>
                </a:extLst>
              </a:tr>
              <a:tr h="382984">
                <a:tc>
                  <a:txBody>
                    <a:bodyPr/>
                    <a:lstStyle/>
                    <a:p>
                      <a:pPr marL="0" marR="0">
                        <a:spcBef>
                          <a:spcPts val="0"/>
                        </a:spcBef>
                        <a:spcAft>
                          <a:spcPts val="0"/>
                        </a:spcAft>
                      </a:pPr>
                      <a:r>
                        <a:rPr lang="en-US" sz="2000">
                          <a:effectLst/>
                          <a:latin typeface="Bodoni MT" panose="02070603080606020203" pitchFamily="18" charset="0"/>
                        </a:rPr>
                        <a:t>Cassie Earley, School Counselor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774194"/>
                  </a:ext>
                </a:extLst>
              </a:tr>
              <a:tr h="382984">
                <a:tc>
                  <a:txBody>
                    <a:bodyPr/>
                    <a:lstStyle/>
                    <a:p>
                      <a:pPr marL="0" marR="0">
                        <a:spcBef>
                          <a:spcPts val="0"/>
                        </a:spcBef>
                        <a:spcAft>
                          <a:spcPts val="0"/>
                        </a:spcAft>
                      </a:pPr>
                      <a:r>
                        <a:rPr lang="en-US" sz="2000">
                          <a:effectLst/>
                          <a:latin typeface="Bodoni MT" panose="02070603080606020203" pitchFamily="18" charset="0"/>
                        </a:rPr>
                        <a:t>Bob Walrath, School Psychologist</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3051596"/>
                  </a:ext>
                </a:extLst>
              </a:tr>
              <a:tr h="382984">
                <a:tc>
                  <a:txBody>
                    <a:bodyPr/>
                    <a:lstStyle/>
                    <a:p>
                      <a:pPr marL="0" marR="0">
                        <a:spcBef>
                          <a:spcPts val="0"/>
                        </a:spcBef>
                        <a:spcAft>
                          <a:spcPts val="0"/>
                        </a:spcAft>
                      </a:pPr>
                      <a:r>
                        <a:rPr lang="en-US" sz="2000" dirty="0">
                          <a:effectLst/>
                          <a:latin typeface="Bodoni MT" panose="02070603080606020203" pitchFamily="18" charset="0"/>
                        </a:rPr>
                        <a:t>Julie DeLuca, Principal</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TFS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904633"/>
                  </a:ext>
                </a:extLst>
              </a:tr>
            </a:tbl>
          </a:graphicData>
        </a:graphic>
      </p:graphicFrame>
    </p:spTree>
    <p:extLst>
      <p:ext uri="{BB962C8B-B14F-4D97-AF65-F5344CB8AC3E}">
        <p14:creationId xmlns:p14="http://schemas.microsoft.com/office/powerpoint/2010/main" val="60942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0572-3834-46E3-8C26-9F3848CDDCD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404B5924-3299-4D49-97A7-6C5CE7DA7801}"/>
              </a:ext>
            </a:extLst>
          </p:cNvPr>
          <p:cNvGraphicFramePr>
            <a:graphicFrameLocks noGrp="1"/>
          </p:cNvGraphicFramePr>
          <p:nvPr>
            <p:ph idx="1"/>
            <p:extLst>
              <p:ext uri="{D42A27DB-BD31-4B8C-83A1-F6EECF244321}">
                <p14:modId xmlns:p14="http://schemas.microsoft.com/office/powerpoint/2010/main" val="181544788"/>
              </p:ext>
            </p:extLst>
          </p:nvPr>
        </p:nvGraphicFramePr>
        <p:xfrm>
          <a:off x="838199" y="365125"/>
          <a:ext cx="10515599" cy="7528560"/>
        </p:xfrm>
        <a:graphic>
          <a:graphicData uri="http://schemas.openxmlformats.org/drawingml/2006/table">
            <a:tbl>
              <a:tblPr firstRow="1" firstCol="1" bandRow="1">
                <a:tableStyleId>{5C22544A-7EE6-4342-B048-85BDC9FD1C3A}</a:tableStyleId>
              </a:tblPr>
              <a:tblGrid>
                <a:gridCol w="8938258">
                  <a:extLst>
                    <a:ext uri="{9D8B030D-6E8A-4147-A177-3AD203B41FA5}">
                      <a16:colId xmlns:a16="http://schemas.microsoft.com/office/drawing/2014/main" val="1187047120"/>
                    </a:ext>
                  </a:extLst>
                </a:gridCol>
                <a:gridCol w="1577341">
                  <a:extLst>
                    <a:ext uri="{9D8B030D-6E8A-4147-A177-3AD203B41FA5}">
                      <a16:colId xmlns:a16="http://schemas.microsoft.com/office/drawing/2014/main" val="236145474"/>
                    </a:ext>
                  </a:extLst>
                </a:gridCol>
              </a:tblGrid>
              <a:tr h="622697">
                <a:tc>
                  <a:txBody>
                    <a:bodyPr/>
                    <a:lstStyle/>
                    <a:p>
                      <a:pPr marL="0" marR="0">
                        <a:spcBef>
                          <a:spcPts val="0"/>
                        </a:spcBef>
                        <a:spcAft>
                          <a:spcPts val="0"/>
                        </a:spcAft>
                      </a:pPr>
                      <a:r>
                        <a:rPr lang="en-US" sz="1000" dirty="0">
                          <a:effectLst/>
                        </a:rPr>
                        <a:t> </a:t>
                      </a:r>
                      <a:endParaRPr lang="en-US" sz="900" dirty="0">
                        <a:effectLst/>
                      </a:endParaRPr>
                    </a:p>
                    <a:p>
                      <a:pPr marL="0" marR="0">
                        <a:spcBef>
                          <a:spcPts val="0"/>
                        </a:spcBef>
                        <a:spcAft>
                          <a:spcPts val="0"/>
                        </a:spcAft>
                      </a:pPr>
                      <a:r>
                        <a:rPr lang="en-US" sz="2400" dirty="0">
                          <a:effectLst/>
                          <a:latin typeface="Bodoni MT" panose="02070603080606020203" pitchFamily="18" charset="0"/>
                        </a:rPr>
                        <a:t>Infrastructure Task Force</a:t>
                      </a:r>
                    </a:p>
                    <a:p>
                      <a:pPr marL="0" marR="0">
                        <a:spcBef>
                          <a:spcPts val="0"/>
                        </a:spcBef>
                        <a:spcAft>
                          <a:spcPts val="0"/>
                        </a:spcAft>
                      </a:pPr>
                      <a:r>
                        <a:rPr lang="en-US" sz="10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3455197472"/>
                  </a:ext>
                </a:extLst>
              </a:tr>
              <a:tr h="207566">
                <a:tc>
                  <a:txBody>
                    <a:bodyPr/>
                    <a:lstStyle/>
                    <a:p>
                      <a:pPr marL="0" marR="0">
                        <a:spcBef>
                          <a:spcPts val="0"/>
                        </a:spcBef>
                        <a:spcAft>
                          <a:spcPts val="0"/>
                        </a:spcAft>
                      </a:pPr>
                      <a:r>
                        <a:rPr lang="en-US" sz="1800" dirty="0">
                          <a:effectLst/>
                          <a:latin typeface="Bodoni MT" panose="02070603080606020203" pitchFamily="18" charset="0"/>
                        </a:rPr>
                        <a:t>Chair: Matt Shevenell</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055688427"/>
                  </a:ext>
                </a:extLst>
              </a:tr>
              <a:tr h="207566">
                <a:tc>
                  <a:txBody>
                    <a:bodyPr/>
                    <a:lstStyle/>
                    <a:p>
                      <a:pPr marL="0" marR="0">
                        <a:spcBef>
                          <a:spcPts val="0"/>
                        </a:spcBef>
                        <a:spcAft>
                          <a:spcPts val="0"/>
                        </a:spcAft>
                      </a:pPr>
                      <a:r>
                        <a:rPr lang="en-US" sz="1800" dirty="0">
                          <a:effectLst/>
                          <a:latin typeface="Bodoni MT" panose="02070603080606020203" pitchFamily="18" charset="0"/>
                        </a:rPr>
                        <a:t>Sue Stubbs, Preschool Teacher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3782923"/>
                  </a:ext>
                </a:extLst>
              </a:tr>
              <a:tr h="207566">
                <a:tc>
                  <a:txBody>
                    <a:bodyPr/>
                    <a:lstStyle/>
                    <a:p>
                      <a:pPr marL="0" marR="0">
                        <a:spcBef>
                          <a:spcPts val="0"/>
                        </a:spcBef>
                        <a:spcAft>
                          <a:spcPts val="0"/>
                        </a:spcAft>
                      </a:pPr>
                      <a:r>
                        <a:rPr lang="en-US" sz="1800" dirty="0">
                          <a:effectLst/>
                          <a:latin typeface="Bodoni MT" panose="02070603080606020203" pitchFamily="18" charset="0"/>
                        </a:rPr>
                        <a:t>Lindsay Townsend, Grade 1 Teacher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517141788"/>
                  </a:ext>
                </a:extLst>
              </a:tr>
              <a:tr h="207566">
                <a:tc>
                  <a:txBody>
                    <a:bodyPr/>
                    <a:lstStyle/>
                    <a:p>
                      <a:pPr marL="0" marR="0">
                        <a:spcBef>
                          <a:spcPts val="0"/>
                        </a:spcBef>
                        <a:spcAft>
                          <a:spcPts val="0"/>
                        </a:spcAft>
                      </a:pPr>
                      <a:r>
                        <a:rPr lang="en-US" sz="1800" dirty="0">
                          <a:effectLst/>
                          <a:latin typeface="Bodoni MT" panose="02070603080606020203" pitchFamily="18" charset="0"/>
                        </a:rPr>
                        <a:t>Noel Rosenswaike, Grade 4 Teacher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342218034"/>
                  </a:ext>
                </a:extLst>
              </a:tr>
              <a:tr h="207566">
                <a:tc>
                  <a:txBody>
                    <a:bodyPr/>
                    <a:lstStyle/>
                    <a:p>
                      <a:pPr marL="0" marR="0">
                        <a:spcBef>
                          <a:spcPts val="0"/>
                        </a:spcBef>
                        <a:spcAft>
                          <a:spcPts val="0"/>
                        </a:spcAft>
                      </a:pPr>
                      <a:r>
                        <a:rPr lang="en-US" sz="1800" dirty="0">
                          <a:effectLst/>
                          <a:latin typeface="Bodoni MT" panose="02070603080606020203" pitchFamily="18" charset="0"/>
                        </a:rPr>
                        <a:t>Mary Beth Donovan, Art Teacher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307492729"/>
                  </a:ext>
                </a:extLst>
              </a:tr>
              <a:tr h="207566">
                <a:tc>
                  <a:txBody>
                    <a:bodyPr/>
                    <a:lstStyle/>
                    <a:p>
                      <a:pPr marL="0" marR="0">
                        <a:spcBef>
                          <a:spcPts val="0"/>
                        </a:spcBef>
                        <a:spcAft>
                          <a:spcPts val="0"/>
                        </a:spcAft>
                      </a:pPr>
                      <a:r>
                        <a:rPr lang="en-US" sz="1800" dirty="0">
                          <a:effectLst/>
                          <a:latin typeface="Bodoni MT" panose="02070603080606020203" pitchFamily="18" charset="0"/>
                        </a:rPr>
                        <a:t>Rich Zampieri, Assistant Principal</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MHS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985890370"/>
                  </a:ext>
                </a:extLst>
              </a:tr>
              <a:tr h="207566">
                <a:tc>
                  <a:txBody>
                    <a:bodyPr/>
                    <a:lstStyle/>
                    <a:p>
                      <a:pPr marL="0" marR="0">
                        <a:spcBef>
                          <a:spcPts val="0"/>
                        </a:spcBef>
                        <a:spcAft>
                          <a:spcPts val="0"/>
                        </a:spcAft>
                      </a:pPr>
                      <a:r>
                        <a:rPr lang="en-US" sz="1800" dirty="0">
                          <a:effectLst/>
                          <a:latin typeface="Bodoni MT" panose="02070603080606020203" pitchFamily="18" charset="0"/>
                        </a:rPr>
                        <a:t>Adam French, Science Department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MHS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113030441"/>
                  </a:ext>
                </a:extLst>
              </a:tr>
              <a:tr h="207566">
                <a:tc>
                  <a:txBody>
                    <a:bodyPr/>
                    <a:lstStyle/>
                    <a:p>
                      <a:pPr marL="0" marR="0">
                        <a:spcBef>
                          <a:spcPts val="0"/>
                        </a:spcBef>
                        <a:spcAft>
                          <a:spcPts val="0"/>
                        </a:spcAft>
                      </a:pPr>
                      <a:r>
                        <a:rPr lang="en-US" sz="1800" dirty="0">
                          <a:effectLst/>
                          <a:latin typeface="Bodoni MT" panose="02070603080606020203" pitchFamily="18" charset="0"/>
                        </a:rPr>
                        <a:t>Carolyn Rordam, Art Department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MHS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605334992"/>
                  </a:ext>
                </a:extLst>
              </a:tr>
              <a:tr h="207566">
                <a:tc>
                  <a:txBody>
                    <a:bodyPr/>
                    <a:lstStyle/>
                    <a:p>
                      <a:pPr marL="0" marR="0">
                        <a:spcBef>
                          <a:spcPts val="0"/>
                        </a:spcBef>
                        <a:spcAft>
                          <a:spcPts val="0"/>
                        </a:spcAft>
                      </a:pPr>
                      <a:r>
                        <a:rPr lang="en-US" sz="1800" dirty="0">
                          <a:effectLst/>
                          <a:latin typeface="Bodoni MT" panose="02070603080606020203" pitchFamily="18" charset="0"/>
                        </a:rPr>
                        <a:t>Amy Larkin-Perez, Physical Education Teacher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MHS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810879960"/>
                  </a:ext>
                </a:extLst>
              </a:tr>
              <a:tr h="207566">
                <a:tc>
                  <a:txBody>
                    <a:bodyPr/>
                    <a:lstStyle/>
                    <a:p>
                      <a:pPr marL="0" marR="0">
                        <a:spcBef>
                          <a:spcPts val="0"/>
                        </a:spcBef>
                        <a:spcAft>
                          <a:spcPts val="0"/>
                        </a:spcAft>
                      </a:pPr>
                      <a:r>
                        <a:rPr lang="en-US" sz="1800" dirty="0">
                          <a:effectLst/>
                          <a:latin typeface="Bodoni MT" panose="02070603080606020203" pitchFamily="18" charset="0"/>
                        </a:rPr>
                        <a:t>Mike Soucy, Athletic Director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MHS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023723375"/>
                  </a:ext>
                </a:extLst>
              </a:tr>
              <a:tr h="207566">
                <a:tc>
                  <a:txBody>
                    <a:bodyPr/>
                    <a:lstStyle/>
                    <a:p>
                      <a:pPr marL="0" marR="0">
                        <a:spcBef>
                          <a:spcPts val="0"/>
                        </a:spcBef>
                        <a:spcAft>
                          <a:spcPts val="0"/>
                        </a:spcAft>
                      </a:pPr>
                      <a:r>
                        <a:rPr lang="en-US" sz="1800" dirty="0">
                          <a:effectLst/>
                          <a:latin typeface="Bodoni MT" panose="02070603080606020203" pitchFamily="18" charset="0"/>
                        </a:rPr>
                        <a:t>Dorian Walters, Administrative Assistant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TFS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222564033"/>
                  </a:ext>
                </a:extLst>
              </a:tr>
              <a:tr h="207566">
                <a:tc>
                  <a:txBody>
                    <a:bodyPr/>
                    <a:lstStyle/>
                    <a:p>
                      <a:pPr marL="0" marR="0">
                        <a:spcBef>
                          <a:spcPts val="0"/>
                        </a:spcBef>
                        <a:spcAft>
                          <a:spcPts val="0"/>
                        </a:spcAft>
                      </a:pPr>
                      <a:r>
                        <a:rPr lang="en-US" sz="1800" dirty="0">
                          <a:effectLst/>
                          <a:latin typeface="Bodoni MT" panose="02070603080606020203" pitchFamily="18" charset="0"/>
                        </a:rPr>
                        <a:t>Denise McLaughlin, Digital Learning Specialist                    </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TFS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837658054"/>
                  </a:ext>
                </a:extLst>
              </a:tr>
              <a:tr h="207566">
                <a:tc>
                  <a:txBody>
                    <a:bodyPr/>
                    <a:lstStyle/>
                    <a:p>
                      <a:pPr marL="0" marR="0">
                        <a:spcBef>
                          <a:spcPts val="0"/>
                        </a:spcBef>
                        <a:spcAft>
                          <a:spcPts val="0"/>
                        </a:spcAft>
                      </a:pPr>
                      <a:r>
                        <a:rPr lang="en-US" sz="1800" dirty="0">
                          <a:effectLst/>
                          <a:latin typeface="Bodoni MT" panose="02070603080606020203" pitchFamily="18" charset="0"/>
                        </a:rPr>
                        <a:t>Marya Coutoumas, Administrative Assistant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087752516"/>
                  </a:ext>
                </a:extLst>
              </a:tr>
              <a:tr h="207566">
                <a:tc>
                  <a:txBody>
                    <a:bodyPr/>
                    <a:lstStyle/>
                    <a:p>
                      <a:pPr marL="0" marR="0">
                        <a:spcBef>
                          <a:spcPts val="0"/>
                        </a:spcBef>
                        <a:spcAft>
                          <a:spcPts val="0"/>
                        </a:spcAft>
                      </a:pPr>
                      <a:r>
                        <a:rPr lang="en-US" sz="1800" dirty="0">
                          <a:effectLst/>
                          <a:latin typeface="Bodoni MT" panose="02070603080606020203" pitchFamily="18" charset="0"/>
                        </a:rPr>
                        <a:t>Marcy Smith, Administrative Assistant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73381027"/>
                  </a:ext>
                </a:extLst>
              </a:tr>
              <a:tr h="207566">
                <a:tc>
                  <a:txBody>
                    <a:bodyPr/>
                    <a:lstStyle/>
                    <a:p>
                      <a:pPr marL="0" marR="0">
                        <a:spcBef>
                          <a:spcPts val="0"/>
                        </a:spcBef>
                        <a:spcAft>
                          <a:spcPts val="0"/>
                        </a:spcAft>
                      </a:pPr>
                      <a:r>
                        <a:rPr lang="en-US" sz="1800" dirty="0">
                          <a:effectLst/>
                          <a:latin typeface="Bodoni MT" panose="02070603080606020203" pitchFamily="18" charset="0"/>
                        </a:rPr>
                        <a:t>Cindy Poirier, MESSA President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742020609"/>
                  </a:ext>
                </a:extLst>
              </a:tr>
              <a:tr h="207566">
                <a:tc>
                  <a:txBody>
                    <a:bodyPr/>
                    <a:lstStyle/>
                    <a:p>
                      <a:pPr marL="0" marR="0">
                        <a:spcBef>
                          <a:spcPts val="0"/>
                        </a:spcBef>
                        <a:spcAft>
                          <a:spcPts val="0"/>
                        </a:spcAft>
                      </a:pPr>
                      <a:r>
                        <a:rPr lang="en-US" sz="1800" dirty="0">
                          <a:effectLst/>
                          <a:latin typeface="Bodoni MT" panose="02070603080606020203" pitchFamily="18" charset="0"/>
                        </a:rPr>
                        <a:t>Jane Ravenelle, Administrative Assistant </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83192823"/>
                  </a:ext>
                </a:extLst>
              </a:tr>
              <a:tr h="207566">
                <a:tc>
                  <a:txBody>
                    <a:bodyPr/>
                    <a:lstStyle/>
                    <a:p>
                      <a:pPr marL="0" marR="0">
                        <a:spcBef>
                          <a:spcPts val="0"/>
                        </a:spcBef>
                        <a:spcAft>
                          <a:spcPts val="0"/>
                        </a:spcAft>
                      </a:pPr>
                      <a:r>
                        <a:rPr lang="en-US" sz="1800" dirty="0">
                          <a:effectLst/>
                          <a:latin typeface="Bodoni MT" panose="02070603080606020203" pitchFamily="18" charset="0"/>
                        </a:rPr>
                        <a:t>Melissa Gagne, HR Manager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809499289"/>
                  </a:ext>
                </a:extLst>
              </a:tr>
              <a:tr h="207566">
                <a:tc>
                  <a:txBody>
                    <a:bodyPr/>
                    <a:lstStyle/>
                    <a:p>
                      <a:pPr marL="0" marR="0">
                        <a:spcBef>
                          <a:spcPts val="0"/>
                        </a:spcBef>
                        <a:spcAft>
                          <a:spcPts val="0"/>
                        </a:spcAft>
                      </a:pPr>
                      <a:r>
                        <a:rPr lang="en-US" sz="1800" dirty="0">
                          <a:effectLst/>
                          <a:latin typeface="Bodoni MT" panose="02070603080606020203" pitchFamily="18" charset="0"/>
                        </a:rPr>
                        <a:t>Laura </a:t>
                      </a:r>
                      <a:r>
                        <a:rPr lang="en-US" sz="1800" dirty="0" err="1">
                          <a:effectLst/>
                          <a:latin typeface="Bodoni MT" panose="02070603080606020203" pitchFamily="18" charset="0"/>
                        </a:rPr>
                        <a:t>Bobbit</a:t>
                      </a:r>
                      <a:r>
                        <a:rPr lang="en-US" sz="1800" dirty="0">
                          <a:effectLst/>
                          <a:latin typeface="Bodoni MT" panose="02070603080606020203" pitchFamily="18" charset="0"/>
                        </a:rPr>
                        <a:t>, Admin. Assist./Adult Ed Director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RFS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33037861"/>
                  </a:ext>
                </a:extLst>
              </a:tr>
              <a:tr h="207566">
                <a:tc>
                  <a:txBody>
                    <a:bodyPr/>
                    <a:lstStyle/>
                    <a:p>
                      <a:pPr marL="0" marR="0">
                        <a:spcBef>
                          <a:spcPts val="0"/>
                        </a:spcBef>
                        <a:spcAft>
                          <a:spcPts val="0"/>
                        </a:spcAft>
                      </a:pPr>
                      <a:r>
                        <a:rPr lang="en-US" sz="1800" dirty="0">
                          <a:effectLst/>
                          <a:latin typeface="Bodoni MT" panose="02070603080606020203" pitchFamily="18" charset="0"/>
                        </a:rPr>
                        <a:t>Pearl Brattan, Accounting</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CO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7188883"/>
                  </a:ext>
                </a:extLst>
              </a:tr>
              <a:tr h="207566">
                <a:tc>
                  <a:txBody>
                    <a:bodyPr/>
                    <a:lstStyle/>
                    <a:p>
                      <a:pPr marL="0" marR="0">
                        <a:spcBef>
                          <a:spcPts val="0"/>
                        </a:spcBef>
                        <a:spcAft>
                          <a:spcPts val="0"/>
                        </a:spcAft>
                      </a:pPr>
                      <a:r>
                        <a:rPr lang="en-US" sz="1800" dirty="0">
                          <a:effectLst/>
                          <a:latin typeface="Bodoni MT" panose="02070603080606020203" pitchFamily="18" charset="0"/>
                        </a:rPr>
                        <a:t>Alisha Hanson-Proulx, Assistant Principal</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4005380685"/>
                  </a:ext>
                </a:extLst>
              </a:tr>
              <a:tr h="207566">
                <a:tc>
                  <a:txBody>
                    <a:bodyPr/>
                    <a:lstStyle/>
                    <a:p>
                      <a:pPr marL="0" marR="0">
                        <a:spcBef>
                          <a:spcPts val="0"/>
                        </a:spcBef>
                        <a:spcAft>
                          <a:spcPts val="0"/>
                        </a:spcAft>
                      </a:pPr>
                      <a:r>
                        <a:rPr lang="en-US" sz="1800" dirty="0">
                          <a:effectLst/>
                          <a:latin typeface="Bodoni MT" panose="02070603080606020203" pitchFamily="18" charset="0"/>
                        </a:rPr>
                        <a:t>Louise </a:t>
                      </a:r>
                      <a:r>
                        <a:rPr lang="en-US" sz="1800" dirty="0" err="1">
                          <a:effectLst/>
                          <a:latin typeface="Bodoni MT" panose="02070603080606020203" pitchFamily="18" charset="0"/>
                        </a:rPr>
                        <a:t>Casseres</a:t>
                      </a:r>
                      <a:r>
                        <a:rPr lang="en-US" sz="1800" dirty="0">
                          <a:effectLst/>
                          <a:latin typeface="Bodoni MT" panose="02070603080606020203" pitchFamily="18" charset="0"/>
                        </a:rPr>
                        <a:t>, Administrative Assistant</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413459777"/>
                  </a:ext>
                </a:extLst>
              </a:tr>
              <a:tr h="207566">
                <a:tc>
                  <a:txBody>
                    <a:bodyPr/>
                    <a:lstStyle/>
                    <a:p>
                      <a:pPr marL="0" marR="0">
                        <a:spcBef>
                          <a:spcPts val="0"/>
                        </a:spcBef>
                        <a:spcAft>
                          <a:spcPts val="0"/>
                        </a:spcAft>
                      </a:pPr>
                      <a:r>
                        <a:rPr lang="en-US" sz="1800" dirty="0">
                          <a:effectLst/>
                          <a:latin typeface="Bodoni MT" panose="02070603080606020203" pitchFamily="18" charset="0"/>
                        </a:rPr>
                        <a:t>Tom Touseau, Maintenance Director</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Maint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3410545871"/>
                  </a:ext>
                </a:extLst>
              </a:tr>
              <a:tr h="207566">
                <a:tc>
                  <a:txBody>
                    <a:bodyPr/>
                    <a:lstStyle/>
                    <a:p>
                      <a:pPr marL="0" marR="0">
                        <a:spcBef>
                          <a:spcPts val="0"/>
                        </a:spcBef>
                        <a:spcAft>
                          <a:spcPts val="0"/>
                        </a:spcAft>
                      </a:pPr>
                      <a:r>
                        <a:rPr lang="en-US" sz="1800" dirty="0">
                          <a:effectLst/>
                          <a:latin typeface="Bodoni MT" panose="02070603080606020203" pitchFamily="18" charset="0"/>
                        </a:rPr>
                        <a:t>Julie DeLuca, Principal</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TFS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530392643"/>
                  </a:ext>
                </a:extLst>
              </a:tr>
              <a:tr h="0">
                <a:tc>
                  <a:txBody>
                    <a:bodyPr/>
                    <a:lstStyle/>
                    <a:p>
                      <a:pPr marL="0" marR="0">
                        <a:spcBef>
                          <a:spcPts val="0"/>
                        </a:spcBef>
                        <a:spcAft>
                          <a:spcPts val="0"/>
                        </a:spcAft>
                      </a:pPr>
                      <a:r>
                        <a:rPr lang="en-US" sz="1800" dirty="0">
                          <a:effectLst/>
                          <a:latin typeface="Bodoni MT" panose="02070603080606020203" pitchFamily="18" charset="0"/>
                        </a:rPr>
                        <a:t>Marsha McGill, Principal</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a:effectLst/>
                        </a:rPr>
                        <a:t>JMUES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636094622"/>
                  </a:ext>
                </a:extLst>
              </a:tr>
              <a:tr h="207566">
                <a:tc>
                  <a:txBody>
                    <a:bodyPr/>
                    <a:lstStyle/>
                    <a:p>
                      <a:pPr marL="0" marR="0">
                        <a:spcBef>
                          <a:spcPts val="0"/>
                        </a:spcBef>
                        <a:spcAft>
                          <a:spcPts val="0"/>
                        </a:spcAft>
                      </a:pPr>
                      <a:r>
                        <a:rPr lang="en-US" sz="1800" dirty="0">
                          <a:effectLst/>
                          <a:latin typeface="Bodoni MT" panose="02070603080606020203" pitchFamily="18" charset="0"/>
                        </a:rPr>
                        <a:t>*Deb Barker, School Counselor </a:t>
                      </a:r>
                      <a:endParaRPr lang="en-US" sz="1800" dirty="0">
                        <a:effectLst/>
                        <a:latin typeface="Bodoni MT" panose="02070603080606020203"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000" dirty="0">
                          <a:effectLst/>
                        </a:rPr>
                        <a:t>MHS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550721453"/>
                  </a:ext>
                </a:extLst>
              </a:tr>
            </a:tbl>
          </a:graphicData>
        </a:graphic>
      </p:graphicFrame>
    </p:spTree>
    <p:extLst>
      <p:ext uri="{BB962C8B-B14F-4D97-AF65-F5344CB8AC3E}">
        <p14:creationId xmlns:p14="http://schemas.microsoft.com/office/powerpoint/2010/main" val="5180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CCDC-C837-4CC8-BF82-4A8BEBD0982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7B9D6D89-235E-4A1A-B6D3-4BA0681394EE}"/>
              </a:ext>
            </a:extLst>
          </p:cNvPr>
          <p:cNvGraphicFramePr>
            <a:graphicFrameLocks noGrp="1"/>
          </p:cNvGraphicFramePr>
          <p:nvPr>
            <p:ph idx="1"/>
            <p:extLst>
              <p:ext uri="{D42A27DB-BD31-4B8C-83A1-F6EECF244321}">
                <p14:modId xmlns:p14="http://schemas.microsoft.com/office/powerpoint/2010/main" val="2375299399"/>
              </p:ext>
            </p:extLst>
          </p:nvPr>
        </p:nvGraphicFramePr>
        <p:xfrm>
          <a:off x="838200" y="365125"/>
          <a:ext cx="10515600" cy="5585618"/>
        </p:xfrm>
        <a:graphic>
          <a:graphicData uri="http://schemas.openxmlformats.org/drawingml/2006/table">
            <a:tbl>
              <a:tblPr firstRow="1" firstCol="1" bandRow="1">
                <a:tableStyleId>{5C22544A-7EE6-4342-B048-85BDC9FD1C3A}</a:tableStyleId>
              </a:tblPr>
              <a:tblGrid>
                <a:gridCol w="8810367">
                  <a:extLst>
                    <a:ext uri="{9D8B030D-6E8A-4147-A177-3AD203B41FA5}">
                      <a16:colId xmlns:a16="http://schemas.microsoft.com/office/drawing/2014/main" val="1346131929"/>
                    </a:ext>
                  </a:extLst>
                </a:gridCol>
                <a:gridCol w="1705233">
                  <a:extLst>
                    <a:ext uri="{9D8B030D-6E8A-4147-A177-3AD203B41FA5}">
                      <a16:colId xmlns:a16="http://schemas.microsoft.com/office/drawing/2014/main" val="2868487548"/>
                    </a:ext>
                  </a:extLst>
                </a:gridCol>
              </a:tblGrid>
              <a:tr h="293449">
                <a:tc>
                  <a:txBody>
                    <a:bodyPr/>
                    <a:lstStyle/>
                    <a:p>
                      <a:pPr marL="0" marR="0">
                        <a:spcBef>
                          <a:spcPts val="0"/>
                        </a:spcBef>
                        <a:spcAft>
                          <a:spcPts val="0"/>
                        </a:spcAft>
                      </a:pPr>
                      <a:r>
                        <a:rPr lang="en-US" sz="2400" dirty="0">
                          <a:effectLst/>
                          <a:latin typeface="Bodoni MT" panose="02070603080606020203" pitchFamily="18" charset="0"/>
                        </a:rPr>
                        <a:t>Food Service/Delivery</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4305662"/>
                  </a:ext>
                </a:extLst>
              </a:tr>
              <a:tr h="293449">
                <a:tc>
                  <a:txBody>
                    <a:bodyPr/>
                    <a:lstStyle/>
                    <a:p>
                      <a:pPr marL="0" marR="0">
                        <a:spcBef>
                          <a:spcPts val="0"/>
                        </a:spcBef>
                        <a:spcAft>
                          <a:spcPts val="0"/>
                        </a:spcAft>
                      </a:pPr>
                      <a:r>
                        <a:rPr lang="en-US" sz="2000">
                          <a:effectLst/>
                          <a:latin typeface="Bodoni MT" panose="02070603080606020203" pitchFamily="18" charset="0"/>
                        </a:rPr>
                        <a:t>Chair: Matt Shevenell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8127080"/>
                  </a:ext>
                </a:extLst>
              </a:tr>
              <a:tr h="293449">
                <a:tc>
                  <a:txBody>
                    <a:bodyPr/>
                    <a:lstStyle/>
                    <a:p>
                      <a:pPr marL="0" marR="0">
                        <a:spcBef>
                          <a:spcPts val="0"/>
                        </a:spcBef>
                        <a:spcAft>
                          <a:spcPts val="0"/>
                        </a:spcAft>
                      </a:pPr>
                      <a:r>
                        <a:rPr lang="en-US" sz="2000" dirty="0">
                          <a:effectLst/>
                          <a:latin typeface="Bodoni MT" panose="02070603080606020203" pitchFamily="18" charset="0"/>
                        </a:rPr>
                        <a:t>Dave Dziki, Food Service Director</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706584"/>
                  </a:ext>
                </a:extLst>
              </a:tr>
              <a:tr h="293449">
                <a:tc>
                  <a:txBody>
                    <a:bodyPr/>
                    <a:lstStyle/>
                    <a:p>
                      <a:pPr marL="0" marR="0">
                        <a:spcBef>
                          <a:spcPts val="0"/>
                        </a:spcBef>
                        <a:spcAft>
                          <a:spcPts val="0"/>
                        </a:spcAft>
                      </a:pPr>
                      <a:r>
                        <a:rPr lang="en-US" sz="2000">
                          <a:effectLst/>
                          <a:latin typeface="Bodoni MT" panose="02070603080606020203" pitchFamily="18" charset="0"/>
                        </a:rPr>
                        <a:t>Chris Shanahan, Admin. Assistant</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599588"/>
                  </a:ext>
                </a:extLst>
              </a:tr>
              <a:tr h="293449">
                <a:tc>
                  <a:txBody>
                    <a:bodyPr/>
                    <a:lstStyle/>
                    <a:p>
                      <a:pPr marL="0" marR="0">
                        <a:spcBef>
                          <a:spcPts val="0"/>
                        </a:spcBef>
                        <a:spcAft>
                          <a:spcPts val="0"/>
                        </a:spcAft>
                      </a:pPr>
                      <a:r>
                        <a:rPr lang="en-US" sz="2000">
                          <a:effectLst/>
                          <a:latin typeface="Bodoni MT" panose="02070603080606020203" pitchFamily="18" charset="0"/>
                        </a:rPr>
                        <a:t>Laura Bobbitt, Admin. Assistant, Adult Ed Dir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209906"/>
                  </a:ext>
                </a:extLst>
              </a:tr>
              <a:tr h="293449">
                <a:tc>
                  <a:txBody>
                    <a:bodyPr/>
                    <a:lstStyle/>
                    <a:p>
                      <a:pPr marL="0" marR="0">
                        <a:spcBef>
                          <a:spcPts val="0"/>
                        </a:spcBef>
                        <a:spcAft>
                          <a:spcPts val="0"/>
                        </a:spcAft>
                      </a:pPr>
                      <a:r>
                        <a:rPr lang="en-US" sz="2000">
                          <a:effectLst/>
                          <a:latin typeface="Bodoni MT" panose="02070603080606020203" pitchFamily="18" charset="0"/>
                        </a:rPr>
                        <a:t>Alisha Hansen-Proulx, Assistant Principal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6560804"/>
                  </a:ext>
                </a:extLst>
              </a:tr>
              <a:tr h="293449">
                <a:tc>
                  <a:txBody>
                    <a:bodyPr/>
                    <a:lstStyle/>
                    <a:p>
                      <a:pPr marL="0" marR="0">
                        <a:spcBef>
                          <a:spcPts val="0"/>
                        </a:spcBef>
                        <a:spcAft>
                          <a:spcPts val="0"/>
                        </a:spcAft>
                      </a:pPr>
                      <a:r>
                        <a:rPr lang="en-US" sz="2000">
                          <a:effectLst/>
                          <a:latin typeface="Bodoni MT" panose="02070603080606020203" pitchFamily="18" charset="0"/>
                        </a:rPr>
                        <a:t>Louise Casseres, Admin. Assistant</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336837"/>
                  </a:ext>
                </a:extLst>
              </a:tr>
              <a:tr h="293449">
                <a:tc>
                  <a:txBody>
                    <a:bodyPr/>
                    <a:lstStyle/>
                    <a:p>
                      <a:pPr marL="0" marR="0">
                        <a:spcBef>
                          <a:spcPts val="0"/>
                        </a:spcBef>
                        <a:spcAft>
                          <a:spcPts val="0"/>
                        </a:spcAft>
                      </a:pPr>
                      <a:r>
                        <a:rPr lang="en-US" sz="2000">
                          <a:effectLst/>
                          <a:latin typeface="Bodoni MT" panose="02070603080606020203" pitchFamily="18" charset="0"/>
                        </a:rPr>
                        <a:t>Deb Jordan, Kindergarten Instructional Assist.</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206582"/>
                  </a:ext>
                </a:extLst>
              </a:tr>
              <a:tr h="293449">
                <a:tc>
                  <a:txBody>
                    <a:bodyPr/>
                    <a:lstStyle/>
                    <a:p>
                      <a:pPr marL="0" marR="0">
                        <a:spcBef>
                          <a:spcPts val="0"/>
                        </a:spcBef>
                        <a:spcAft>
                          <a:spcPts val="0"/>
                        </a:spcAft>
                      </a:pPr>
                      <a:r>
                        <a:rPr lang="en-US" sz="2000" dirty="0">
                          <a:effectLst/>
                          <a:latin typeface="Bodoni MT" panose="02070603080606020203" pitchFamily="18" charset="0"/>
                        </a:rPr>
                        <a:t>Julie DeLuca, Assistant Principal</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1554574"/>
                  </a:ext>
                </a:extLst>
              </a:tr>
              <a:tr h="293449">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7076925"/>
                  </a:ext>
                </a:extLst>
              </a:tr>
              <a:tr h="293449">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621882"/>
                  </a:ext>
                </a:extLst>
              </a:tr>
              <a:tr h="293449">
                <a:tc>
                  <a:txBody>
                    <a:bodyPr/>
                    <a:lstStyle/>
                    <a:p>
                      <a:pPr marL="0" marR="0">
                        <a:spcBef>
                          <a:spcPts val="0"/>
                        </a:spcBef>
                        <a:spcAft>
                          <a:spcPts val="0"/>
                        </a:spcAft>
                      </a:pPr>
                      <a:r>
                        <a:rPr lang="en-US" sz="2400" dirty="0">
                          <a:effectLst/>
                          <a:latin typeface="Bodoni MT" panose="02070603080606020203" pitchFamily="18" charset="0"/>
                        </a:rPr>
                        <a:t>Transportation </a:t>
                      </a:r>
                      <a:endParaRPr lang="en-US" sz="24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8890691"/>
                  </a:ext>
                </a:extLst>
              </a:tr>
              <a:tr h="293449">
                <a:tc>
                  <a:txBody>
                    <a:bodyPr/>
                    <a:lstStyle/>
                    <a:p>
                      <a:pPr marL="0" marR="0">
                        <a:spcBef>
                          <a:spcPts val="0"/>
                        </a:spcBef>
                        <a:spcAft>
                          <a:spcPts val="0"/>
                        </a:spcAft>
                      </a:pPr>
                      <a:r>
                        <a:rPr lang="en-US" sz="2000">
                          <a:effectLst/>
                          <a:latin typeface="Bodoni MT" panose="02070603080606020203" pitchFamily="18" charset="0"/>
                        </a:rPr>
                        <a:t>Chair: Matt Shevenell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0653874"/>
                  </a:ext>
                </a:extLst>
              </a:tr>
              <a:tr h="293449">
                <a:tc>
                  <a:txBody>
                    <a:bodyPr/>
                    <a:lstStyle/>
                    <a:p>
                      <a:pPr marL="0" marR="0">
                        <a:spcBef>
                          <a:spcPts val="0"/>
                        </a:spcBef>
                        <a:spcAft>
                          <a:spcPts val="0"/>
                        </a:spcAft>
                      </a:pPr>
                      <a:r>
                        <a:rPr lang="en-US" sz="2000">
                          <a:effectLst/>
                          <a:latin typeface="Bodoni MT" panose="02070603080606020203" pitchFamily="18" charset="0"/>
                        </a:rPr>
                        <a:t>Rich Desmond, Transportation Coord</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3505431"/>
                  </a:ext>
                </a:extLst>
              </a:tr>
              <a:tr h="293449">
                <a:tc>
                  <a:txBody>
                    <a:bodyPr/>
                    <a:lstStyle/>
                    <a:p>
                      <a:pPr marL="0" marR="0">
                        <a:spcBef>
                          <a:spcPts val="0"/>
                        </a:spcBef>
                        <a:spcAft>
                          <a:spcPts val="0"/>
                        </a:spcAft>
                      </a:pPr>
                      <a:r>
                        <a:rPr lang="en-US" sz="2000">
                          <a:effectLst/>
                          <a:latin typeface="Bodoni MT" panose="02070603080606020203" pitchFamily="18" charset="0"/>
                        </a:rPr>
                        <a:t>Michelle Bancroft, Bus Company</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178684"/>
                  </a:ext>
                </a:extLst>
              </a:tr>
              <a:tr h="0">
                <a:tc>
                  <a:txBody>
                    <a:bodyPr/>
                    <a:lstStyle/>
                    <a:p>
                      <a:pPr marL="0" marR="0">
                        <a:spcBef>
                          <a:spcPts val="0"/>
                        </a:spcBef>
                        <a:spcAft>
                          <a:spcPts val="0"/>
                        </a:spcAft>
                      </a:pPr>
                      <a:r>
                        <a:rPr lang="en-US" sz="2000">
                          <a:effectLst/>
                          <a:latin typeface="Bodoni MT" panose="02070603080606020203" pitchFamily="18" charset="0"/>
                        </a:rPr>
                        <a:t>Laura Bobbitt, Admin. Assistant, Adult Ed Dir</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2542879"/>
                  </a:ext>
                </a:extLst>
              </a:tr>
              <a:tr h="293449">
                <a:tc>
                  <a:txBody>
                    <a:bodyPr/>
                    <a:lstStyle/>
                    <a:p>
                      <a:pPr marL="0" marR="0">
                        <a:spcBef>
                          <a:spcPts val="0"/>
                        </a:spcBef>
                        <a:spcAft>
                          <a:spcPts val="0"/>
                        </a:spcAft>
                      </a:pPr>
                      <a:r>
                        <a:rPr lang="en-US" sz="2000">
                          <a:effectLst/>
                          <a:latin typeface="Bodoni MT" panose="02070603080606020203" pitchFamily="18" charset="0"/>
                        </a:rPr>
                        <a:t>Alisha Hansen-Proulx, Assistant Principal</a:t>
                      </a:r>
                      <a:endParaRPr lang="en-US" sz="200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862510"/>
                  </a:ext>
                </a:extLst>
              </a:tr>
              <a:tr h="293449">
                <a:tc>
                  <a:txBody>
                    <a:bodyPr/>
                    <a:lstStyle/>
                    <a:p>
                      <a:pPr marL="0" marR="0">
                        <a:spcBef>
                          <a:spcPts val="0"/>
                        </a:spcBef>
                        <a:spcAft>
                          <a:spcPts val="0"/>
                        </a:spcAft>
                      </a:pPr>
                      <a:r>
                        <a:rPr lang="en-US" sz="2000" dirty="0">
                          <a:effectLst/>
                          <a:latin typeface="Bodoni MT" panose="02070603080606020203" pitchFamily="18" charset="0"/>
                        </a:rPr>
                        <a:t>Louise </a:t>
                      </a:r>
                      <a:r>
                        <a:rPr lang="en-US" sz="2000" dirty="0" err="1">
                          <a:effectLst/>
                          <a:latin typeface="Bodoni MT" panose="02070603080606020203" pitchFamily="18" charset="0"/>
                        </a:rPr>
                        <a:t>Casseres</a:t>
                      </a:r>
                      <a:r>
                        <a:rPr lang="en-US" sz="2000" dirty="0">
                          <a:effectLst/>
                          <a:latin typeface="Bodoni MT" panose="02070603080606020203" pitchFamily="18" charset="0"/>
                        </a:rPr>
                        <a:t>, Admin. Assistant</a:t>
                      </a:r>
                      <a:endParaRPr lang="en-US" sz="2000" dirty="0">
                        <a:effectLst/>
                        <a:latin typeface="Bodoni MT" panose="02070603080606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922128"/>
                  </a:ext>
                </a:extLst>
              </a:tr>
            </a:tbl>
          </a:graphicData>
        </a:graphic>
      </p:graphicFrame>
    </p:spTree>
    <p:extLst>
      <p:ext uri="{BB962C8B-B14F-4D97-AF65-F5344CB8AC3E}">
        <p14:creationId xmlns:p14="http://schemas.microsoft.com/office/powerpoint/2010/main" val="2955932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4CBB4F85D05E41A8B969B97DE59269" ma:contentTypeVersion="7" ma:contentTypeDescription="Create a new document." ma:contentTypeScope="" ma:versionID="c3a46fafb0edafed157efacf3b8823de">
  <xsd:schema xmlns:xsd="http://www.w3.org/2001/XMLSchema" xmlns:xs="http://www.w3.org/2001/XMLSchema" xmlns:p="http://schemas.microsoft.com/office/2006/metadata/properties" xmlns:ns3="54fd0fed-5562-4d63-9757-000d8cec4200" xmlns:ns4="af88df13-c8d0-4bdf-a9d0-d5d683dca958" targetNamespace="http://schemas.microsoft.com/office/2006/metadata/properties" ma:root="true" ma:fieldsID="4f0dff98ce352dcf9184efc5e18427c2" ns3:_="" ns4:_="">
    <xsd:import namespace="54fd0fed-5562-4d63-9757-000d8cec4200"/>
    <xsd:import namespace="af88df13-c8d0-4bdf-a9d0-d5d683dca958"/>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d0fed-5562-4d63-9757-000d8cec42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8df13-c8d0-4bdf-a9d0-d5d683dca95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F36993-8D44-4B46-B785-FCD4CCAF5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fd0fed-5562-4d63-9757-000d8cec4200"/>
    <ds:schemaRef ds:uri="af88df13-c8d0-4bdf-a9d0-d5d683dca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3EF87C-782A-443E-AA1B-070F9CDFF78E}">
  <ds:schemaRefs>
    <ds:schemaRef ds:uri="http://schemas.microsoft.com/sharepoint/v3/contenttype/forms"/>
  </ds:schemaRefs>
</ds:datastoreItem>
</file>

<file path=customXml/itemProps3.xml><?xml version="1.0" encoding="utf-8"?>
<ds:datastoreItem xmlns:ds="http://schemas.openxmlformats.org/officeDocument/2006/customXml" ds:itemID="{36F755F5-352A-4E47-8180-9434F469B166}">
  <ds:schemaRef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http://purl.org/dc/elements/1.1/"/>
    <ds:schemaRef ds:uri="af88df13-c8d0-4bdf-a9d0-d5d683dca958"/>
    <ds:schemaRef ds:uri="54fd0fed-5562-4d63-9757-000d8cec4200"/>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2753</TotalTime>
  <Words>3503</Words>
  <Application>Microsoft Office PowerPoint</Application>
  <PresentationFormat>Widescreen</PresentationFormat>
  <Paragraphs>612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Bodoni MT</vt:lpstr>
      <vt:lpstr>Calibri</vt:lpstr>
      <vt:lpstr>Calibri Light</vt:lpstr>
      <vt:lpstr>Wingdings</vt:lpstr>
      <vt:lpstr>Office Theme</vt:lpstr>
      <vt:lpstr>MERRIMACK SCHOOL DISTRICT REOPENING PROPOSAL:  FALL 2020</vt:lpstr>
      <vt:lpstr>REOPENING TASK FORCE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vt:lpstr>
      <vt:lpstr>QUESTIONS</vt:lpstr>
      <vt:lpstr>CONSIDERATIONS: RESEARCH AND DATA</vt:lpstr>
      <vt:lpstr> RESEARCH SUPPORT ADVISORY BOARD </vt:lpstr>
      <vt:lpstr>ADVISORY BOARD SUMMARY OF RESEARCH REGARDING TRANSMISSION OF COVID-19 AND SCHOOLS</vt:lpstr>
      <vt:lpstr>QUESTIONS</vt:lpstr>
      <vt:lpstr>CONSIDERATIONS</vt:lpstr>
      <vt:lpstr>QUESTIONS</vt:lpstr>
      <vt:lpstr>CONSIDERATIONS/REFLECTIONS ON SURVEY RESULTS</vt:lpstr>
      <vt:lpstr>CONSIDERATIONS/REFLECTIONS ON SURVEY RESULTS</vt:lpstr>
      <vt:lpstr>CONSIDERATIONS/REFLECTIONS ON SURVEY RESULTS</vt:lpstr>
      <vt:lpstr>CONSIDERATIONS/REFLECTIONS ON SURVEY RESULTS</vt:lpstr>
      <vt:lpstr>CONSIDERATIONS/REFLECTIONS ON SURVEY RESULTS</vt:lpstr>
      <vt:lpstr>CONSIDERATIONS/REFLECTIONS ON SURVEY RESULTS</vt:lpstr>
      <vt:lpstr>CONSIDERATIONS/REFLECTIONS ON SURVEY RESULTS</vt:lpstr>
      <vt:lpstr>CONSIDERATIONS/REFLECTIONS ON SURVEY RESULTS</vt:lpstr>
      <vt:lpstr>CONSIDERATIONS/REFLECTIONS ON SURVEY RESULTS</vt:lpstr>
      <vt:lpstr>CONSIDERATIONS AND REFLECTIONS HOW HAVE OTHER ORGANIZATIONS REOPENED?</vt:lpstr>
      <vt:lpstr>CONSIDERATIONS AND REFLECTIONS HOW HAVE OTHER ORGANIZATIONS REOPENED?</vt:lpstr>
      <vt:lpstr>BEST KNOWN AND MOST READILY AVAILABLE MITIGATON STRATEGIES</vt:lpstr>
      <vt:lpstr>SCHOOLS CANNOT DO THIS ALONE SO WHAT IS TO BE DONE?</vt:lpstr>
      <vt:lpstr>SCHOOL REOPENING PLAN A BALANCED HYBRID MODEL</vt:lpstr>
      <vt:lpstr>THE PLAN-PHASE ONE September 9* thru October 30, 2020 *pending school board approval</vt:lpstr>
      <vt:lpstr>REMOTE INSTRUCTION OPTION</vt:lpstr>
      <vt:lpstr>THE PLAN--PHASE ONE Next Steps Thru August 2020</vt:lpstr>
      <vt:lpstr>RE-EVALUATION—October 30, 2020</vt:lpstr>
      <vt:lpstr>ADDITIONAL CONSIDERATIONS</vt:lpstr>
      <vt:lpstr>A WORD OF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MERRIMACK SCHOOL DISTRICT REOPENING</dc:title>
  <dc:creator>McLaughlin, Mark (SAU)</dc:creator>
  <cp:lastModifiedBy>McLaughlin, Mark (SAU)</cp:lastModifiedBy>
  <cp:revision>39</cp:revision>
  <dcterms:created xsi:type="dcterms:W3CDTF">2020-07-11T23:20:36Z</dcterms:created>
  <dcterms:modified xsi:type="dcterms:W3CDTF">2020-07-13T21:13:42Z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0x010100044CBB4F85D05E41A8B969B97DE59269</vt:lpwstr>
  </property>
</Properties>
</file>