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78" r:id="rId7"/>
    <p:sldId id="261" r:id="rId8"/>
    <p:sldId id="262" r:id="rId9"/>
    <p:sldId id="277" r:id="rId10"/>
    <p:sldId id="276" r:id="rId11"/>
    <p:sldId id="275" r:id="rId12"/>
    <p:sldId id="274" r:id="rId13"/>
    <p:sldId id="273" r:id="rId14"/>
    <p:sldId id="266" r:id="rId15"/>
    <p:sldId id="267" r:id="rId16"/>
    <p:sldId id="279" r:id="rId17"/>
    <p:sldId id="280" r:id="rId18"/>
    <p:sldId id="281" r:id="rId19"/>
    <p:sldId id="272" r:id="rId20"/>
    <p:sldId id="285" r:id="rId21"/>
    <p:sldId id="282"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7" d="100"/>
          <a:sy n="107" d="100"/>
        </p:scale>
        <p:origin x="76" y="5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0FEC1-977D-4E22-8067-04C79C51B7C2}"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635C6-0512-45A7-ACED-C6CF75C5A268}" type="slidenum">
              <a:rPr lang="en-US" smtClean="0"/>
              <a:t>‹#›</a:t>
            </a:fld>
            <a:endParaRPr lang="en-US"/>
          </a:p>
        </p:txBody>
      </p:sp>
    </p:spTree>
    <p:extLst>
      <p:ext uri="{BB962C8B-B14F-4D97-AF65-F5344CB8AC3E}">
        <p14:creationId xmlns:p14="http://schemas.microsoft.com/office/powerpoint/2010/main" val="321103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2D3D-4DCD-4AA0-B0CA-FFE89F77B7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87E32A-A4D3-42BE-8CD4-A3F4726C39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6796F5-019E-47A0-82E4-167ACE921E56}"/>
              </a:ext>
            </a:extLst>
          </p:cNvPr>
          <p:cNvSpPr>
            <a:spLocks noGrp="1"/>
          </p:cNvSpPr>
          <p:nvPr>
            <p:ph type="dt" sz="half" idx="10"/>
          </p:nvPr>
        </p:nvSpPr>
        <p:spPr/>
        <p:txBody>
          <a:bodyPr/>
          <a:lstStyle/>
          <a:p>
            <a:fld id="{254960F5-E3FA-4D31-94ED-64CECA458BCA}" type="datetime1">
              <a:rPr lang="en-US" smtClean="0"/>
              <a:t>7/13/2020</a:t>
            </a:fld>
            <a:endParaRPr lang="en-US"/>
          </a:p>
        </p:txBody>
      </p:sp>
      <p:sp>
        <p:nvSpPr>
          <p:cNvPr id="5" name="Footer Placeholder 4">
            <a:extLst>
              <a:ext uri="{FF2B5EF4-FFF2-40B4-BE49-F238E27FC236}">
                <a16:creationId xmlns:a16="http://schemas.microsoft.com/office/drawing/2014/main" id="{DC263D1D-C512-4B52-BE8E-A574035A7295}"/>
              </a:ext>
            </a:extLst>
          </p:cNvPr>
          <p:cNvSpPr>
            <a:spLocks noGrp="1"/>
          </p:cNvSpPr>
          <p:nvPr>
            <p:ph type="ftr" sz="quarter" idx="11"/>
          </p:nvPr>
        </p:nvSpPr>
        <p:spPr/>
        <p:txBody>
          <a:bodyPr/>
          <a:lstStyle/>
          <a:p>
            <a:r>
              <a:rPr lang="en-US"/>
              <a:t>page #</a:t>
            </a:r>
          </a:p>
        </p:txBody>
      </p:sp>
      <p:sp>
        <p:nvSpPr>
          <p:cNvPr id="6" name="Slide Number Placeholder 5">
            <a:extLst>
              <a:ext uri="{FF2B5EF4-FFF2-40B4-BE49-F238E27FC236}">
                <a16:creationId xmlns:a16="http://schemas.microsoft.com/office/drawing/2014/main" id="{2807E1ED-BBD9-4196-853D-D551BC9386D8}"/>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366028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2FE1-DAB4-4A46-823C-12142B9927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726D71-A7DB-4395-B9DD-3FA69D1CD8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9D5F2-F688-4CA1-A7A5-B8C28348EAAB}"/>
              </a:ext>
            </a:extLst>
          </p:cNvPr>
          <p:cNvSpPr>
            <a:spLocks noGrp="1"/>
          </p:cNvSpPr>
          <p:nvPr>
            <p:ph type="dt" sz="half" idx="10"/>
          </p:nvPr>
        </p:nvSpPr>
        <p:spPr/>
        <p:txBody>
          <a:bodyPr/>
          <a:lstStyle/>
          <a:p>
            <a:fld id="{8A06864A-DC8B-4F5D-B409-9775585DA117}" type="datetime1">
              <a:rPr lang="en-US" smtClean="0"/>
              <a:t>7/13/2020</a:t>
            </a:fld>
            <a:endParaRPr lang="en-US"/>
          </a:p>
        </p:txBody>
      </p:sp>
      <p:sp>
        <p:nvSpPr>
          <p:cNvPr id="5" name="Footer Placeholder 4">
            <a:extLst>
              <a:ext uri="{FF2B5EF4-FFF2-40B4-BE49-F238E27FC236}">
                <a16:creationId xmlns:a16="http://schemas.microsoft.com/office/drawing/2014/main" id="{2CDA935F-5469-456D-B165-D6CDBBBBEE73}"/>
              </a:ext>
            </a:extLst>
          </p:cNvPr>
          <p:cNvSpPr>
            <a:spLocks noGrp="1"/>
          </p:cNvSpPr>
          <p:nvPr>
            <p:ph type="ftr" sz="quarter" idx="11"/>
          </p:nvPr>
        </p:nvSpPr>
        <p:spPr/>
        <p:txBody>
          <a:bodyPr/>
          <a:lstStyle/>
          <a:p>
            <a:r>
              <a:rPr lang="en-US"/>
              <a:t>page #</a:t>
            </a:r>
          </a:p>
        </p:txBody>
      </p:sp>
      <p:sp>
        <p:nvSpPr>
          <p:cNvPr id="6" name="Slide Number Placeholder 5">
            <a:extLst>
              <a:ext uri="{FF2B5EF4-FFF2-40B4-BE49-F238E27FC236}">
                <a16:creationId xmlns:a16="http://schemas.microsoft.com/office/drawing/2014/main" id="{7807FAA2-FC71-480C-AE11-10B92AAC1FAB}"/>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61786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12FD5-288B-41D8-B8F2-ADF33794DB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708B3-FFA7-4EA3-820E-AFA0DB181F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01184-C08B-4397-914F-FBDD16E68BB7}"/>
              </a:ext>
            </a:extLst>
          </p:cNvPr>
          <p:cNvSpPr>
            <a:spLocks noGrp="1"/>
          </p:cNvSpPr>
          <p:nvPr>
            <p:ph type="dt" sz="half" idx="10"/>
          </p:nvPr>
        </p:nvSpPr>
        <p:spPr/>
        <p:txBody>
          <a:bodyPr/>
          <a:lstStyle/>
          <a:p>
            <a:fld id="{8C4D45E3-6555-4800-AE21-F6BDEBD7363F}" type="datetime1">
              <a:rPr lang="en-US" smtClean="0"/>
              <a:t>7/13/2020</a:t>
            </a:fld>
            <a:endParaRPr lang="en-US"/>
          </a:p>
        </p:txBody>
      </p:sp>
      <p:sp>
        <p:nvSpPr>
          <p:cNvPr id="5" name="Footer Placeholder 4">
            <a:extLst>
              <a:ext uri="{FF2B5EF4-FFF2-40B4-BE49-F238E27FC236}">
                <a16:creationId xmlns:a16="http://schemas.microsoft.com/office/drawing/2014/main" id="{89121EDD-CE11-4698-8662-5366902FF008}"/>
              </a:ext>
            </a:extLst>
          </p:cNvPr>
          <p:cNvSpPr>
            <a:spLocks noGrp="1"/>
          </p:cNvSpPr>
          <p:nvPr>
            <p:ph type="ftr" sz="quarter" idx="11"/>
          </p:nvPr>
        </p:nvSpPr>
        <p:spPr/>
        <p:txBody>
          <a:bodyPr/>
          <a:lstStyle/>
          <a:p>
            <a:r>
              <a:rPr lang="en-US"/>
              <a:t>page #</a:t>
            </a:r>
          </a:p>
        </p:txBody>
      </p:sp>
      <p:sp>
        <p:nvSpPr>
          <p:cNvPr id="6" name="Slide Number Placeholder 5">
            <a:extLst>
              <a:ext uri="{FF2B5EF4-FFF2-40B4-BE49-F238E27FC236}">
                <a16:creationId xmlns:a16="http://schemas.microsoft.com/office/drawing/2014/main" id="{746A8B46-CA3B-43CF-8BBA-60F596C164A7}"/>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94256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AC24-F11C-46C2-AD8C-B991C3D404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48D64-2C41-4D5F-85CB-44AC8B8648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EDCFF-DDF7-4EE3-B976-A594A1A892DA}"/>
              </a:ext>
            </a:extLst>
          </p:cNvPr>
          <p:cNvSpPr>
            <a:spLocks noGrp="1"/>
          </p:cNvSpPr>
          <p:nvPr>
            <p:ph type="dt" sz="half" idx="10"/>
          </p:nvPr>
        </p:nvSpPr>
        <p:spPr/>
        <p:txBody>
          <a:bodyPr/>
          <a:lstStyle/>
          <a:p>
            <a:fld id="{E96D64E1-5ECF-4099-B840-84D68E5903C0}" type="datetime1">
              <a:rPr lang="en-US" smtClean="0"/>
              <a:t>7/13/2020</a:t>
            </a:fld>
            <a:endParaRPr lang="en-US"/>
          </a:p>
        </p:txBody>
      </p:sp>
      <p:sp>
        <p:nvSpPr>
          <p:cNvPr id="5" name="Footer Placeholder 4">
            <a:extLst>
              <a:ext uri="{FF2B5EF4-FFF2-40B4-BE49-F238E27FC236}">
                <a16:creationId xmlns:a16="http://schemas.microsoft.com/office/drawing/2014/main" id="{DFD46D40-7BD8-41D6-9FA9-74E1EB75E857}"/>
              </a:ext>
            </a:extLst>
          </p:cNvPr>
          <p:cNvSpPr>
            <a:spLocks noGrp="1"/>
          </p:cNvSpPr>
          <p:nvPr>
            <p:ph type="ftr" sz="quarter" idx="11"/>
          </p:nvPr>
        </p:nvSpPr>
        <p:spPr/>
        <p:txBody>
          <a:bodyPr/>
          <a:lstStyle/>
          <a:p>
            <a:r>
              <a:rPr lang="en-US"/>
              <a:t>page #</a:t>
            </a:r>
          </a:p>
        </p:txBody>
      </p:sp>
      <p:sp>
        <p:nvSpPr>
          <p:cNvPr id="6" name="Slide Number Placeholder 5">
            <a:extLst>
              <a:ext uri="{FF2B5EF4-FFF2-40B4-BE49-F238E27FC236}">
                <a16:creationId xmlns:a16="http://schemas.microsoft.com/office/drawing/2014/main" id="{5D5EB02F-E984-4F32-A34D-4F854D597F54}"/>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279831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6293-46DC-445A-8BE7-626C26FA9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9C84B3-C409-4862-A2AE-AAF2528684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E6A5CC-A6D7-4FAD-AB77-3F124AC3666A}"/>
              </a:ext>
            </a:extLst>
          </p:cNvPr>
          <p:cNvSpPr>
            <a:spLocks noGrp="1"/>
          </p:cNvSpPr>
          <p:nvPr>
            <p:ph type="dt" sz="half" idx="10"/>
          </p:nvPr>
        </p:nvSpPr>
        <p:spPr/>
        <p:txBody>
          <a:bodyPr/>
          <a:lstStyle/>
          <a:p>
            <a:fld id="{40760DAA-B7CE-4228-B221-95A14279A100}" type="datetime1">
              <a:rPr lang="en-US" smtClean="0"/>
              <a:t>7/13/2020</a:t>
            </a:fld>
            <a:endParaRPr lang="en-US"/>
          </a:p>
        </p:txBody>
      </p:sp>
      <p:sp>
        <p:nvSpPr>
          <p:cNvPr id="5" name="Footer Placeholder 4">
            <a:extLst>
              <a:ext uri="{FF2B5EF4-FFF2-40B4-BE49-F238E27FC236}">
                <a16:creationId xmlns:a16="http://schemas.microsoft.com/office/drawing/2014/main" id="{4C5753AB-72EE-4D58-89D1-E4E1CF3CB24A}"/>
              </a:ext>
            </a:extLst>
          </p:cNvPr>
          <p:cNvSpPr>
            <a:spLocks noGrp="1"/>
          </p:cNvSpPr>
          <p:nvPr>
            <p:ph type="ftr" sz="quarter" idx="11"/>
          </p:nvPr>
        </p:nvSpPr>
        <p:spPr/>
        <p:txBody>
          <a:bodyPr/>
          <a:lstStyle/>
          <a:p>
            <a:r>
              <a:rPr lang="en-US"/>
              <a:t>page #</a:t>
            </a:r>
          </a:p>
        </p:txBody>
      </p:sp>
      <p:sp>
        <p:nvSpPr>
          <p:cNvPr id="6" name="Slide Number Placeholder 5">
            <a:extLst>
              <a:ext uri="{FF2B5EF4-FFF2-40B4-BE49-F238E27FC236}">
                <a16:creationId xmlns:a16="http://schemas.microsoft.com/office/drawing/2014/main" id="{0B1BF657-B2DB-48AC-9BAE-84FFBC1A3078}"/>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164512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01D1-63DC-4B7F-B04B-223925B6C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9DFA8-DA79-4990-A930-060B574C0C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4EE44B-FC82-4195-BC6F-62E22A2496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E88753-188A-471C-B0EB-3FC458A04A35}"/>
              </a:ext>
            </a:extLst>
          </p:cNvPr>
          <p:cNvSpPr>
            <a:spLocks noGrp="1"/>
          </p:cNvSpPr>
          <p:nvPr>
            <p:ph type="dt" sz="half" idx="10"/>
          </p:nvPr>
        </p:nvSpPr>
        <p:spPr/>
        <p:txBody>
          <a:bodyPr/>
          <a:lstStyle/>
          <a:p>
            <a:fld id="{D3D7E4DD-C82D-41B7-B5CB-A55D96A3C019}" type="datetime1">
              <a:rPr lang="en-US" smtClean="0"/>
              <a:t>7/13/2020</a:t>
            </a:fld>
            <a:endParaRPr lang="en-US"/>
          </a:p>
        </p:txBody>
      </p:sp>
      <p:sp>
        <p:nvSpPr>
          <p:cNvPr id="6" name="Footer Placeholder 5">
            <a:extLst>
              <a:ext uri="{FF2B5EF4-FFF2-40B4-BE49-F238E27FC236}">
                <a16:creationId xmlns:a16="http://schemas.microsoft.com/office/drawing/2014/main" id="{76813361-A4E2-4970-A605-BB86C0638A54}"/>
              </a:ext>
            </a:extLst>
          </p:cNvPr>
          <p:cNvSpPr>
            <a:spLocks noGrp="1"/>
          </p:cNvSpPr>
          <p:nvPr>
            <p:ph type="ftr" sz="quarter" idx="11"/>
          </p:nvPr>
        </p:nvSpPr>
        <p:spPr/>
        <p:txBody>
          <a:bodyPr/>
          <a:lstStyle/>
          <a:p>
            <a:r>
              <a:rPr lang="en-US"/>
              <a:t>page #</a:t>
            </a:r>
          </a:p>
        </p:txBody>
      </p:sp>
      <p:sp>
        <p:nvSpPr>
          <p:cNvPr id="7" name="Slide Number Placeholder 6">
            <a:extLst>
              <a:ext uri="{FF2B5EF4-FFF2-40B4-BE49-F238E27FC236}">
                <a16:creationId xmlns:a16="http://schemas.microsoft.com/office/drawing/2014/main" id="{9CB88A6C-A2DB-44A3-8E1D-390E9F69D507}"/>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308634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763C-51FA-4DF0-B9DB-81C5C0A3E9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320488-A7F2-43F3-B6EB-825FCAC67A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A6308-794A-4A66-981E-537335FD2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FD629C-5494-48BE-A04E-4DFEBBDAA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7C22E-9B75-4B54-8A28-A39FEF3FAB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C4D07-2B70-4161-8A5A-B9C54EAA2DDF}"/>
              </a:ext>
            </a:extLst>
          </p:cNvPr>
          <p:cNvSpPr>
            <a:spLocks noGrp="1"/>
          </p:cNvSpPr>
          <p:nvPr>
            <p:ph type="dt" sz="half" idx="10"/>
          </p:nvPr>
        </p:nvSpPr>
        <p:spPr/>
        <p:txBody>
          <a:bodyPr/>
          <a:lstStyle/>
          <a:p>
            <a:fld id="{C1E68E99-F90D-4992-A3AF-83616F0B011F}" type="datetime1">
              <a:rPr lang="en-US" smtClean="0"/>
              <a:t>7/13/2020</a:t>
            </a:fld>
            <a:endParaRPr lang="en-US"/>
          </a:p>
        </p:txBody>
      </p:sp>
      <p:sp>
        <p:nvSpPr>
          <p:cNvPr id="8" name="Footer Placeholder 7">
            <a:extLst>
              <a:ext uri="{FF2B5EF4-FFF2-40B4-BE49-F238E27FC236}">
                <a16:creationId xmlns:a16="http://schemas.microsoft.com/office/drawing/2014/main" id="{6420D967-AA81-432D-9915-84BE6AC4DADE}"/>
              </a:ext>
            </a:extLst>
          </p:cNvPr>
          <p:cNvSpPr>
            <a:spLocks noGrp="1"/>
          </p:cNvSpPr>
          <p:nvPr>
            <p:ph type="ftr" sz="quarter" idx="11"/>
          </p:nvPr>
        </p:nvSpPr>
        <p:spPr/>
        <p:txBody>
          <a:bodyPr/>
          <a:lstStyle/>
          <a:p>
            <a:r>
              <a:rPr lang="en-US"/>
              <a:t>page #</a:t>
            </a:r>
          </a:p>
        </p:txBody>
      </p:sp>
      <p:sp>
        <p:nvSpPr>
          <p:cNvPr id="9" name="Slide Number Placeholder 8">
            <a:extLst>
              <a:ext uri="{FF2B5EF4-FFF2-40B4-BE49-F238E27FC236}">
                <a16:creationId xmlns:a16="http://schemas.microsoft.com/office/drawing/2014/main" id="{12237C35-F441-4559-89D6-5D93BD8C0379}"/>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188196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DC1F-6EEA-4FF7-BA52-9EEAFD7BD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A92849-7269-45DC-B829-B4793BAE169D}"/>
              </a:ext>
            </a:extLst>
          </p:cNvPr>
          <p:cNvSpPr>
            <a:spLocks noGrp="1"/>
          </p:cNvSpPr>
          <p:nvPr>
            <p:ph type="dt" sz="half" idx="10"/>
          </p:nvPr>
        </p:nvSpPr>
        <p:spPr/>
        <p:txBody>
          <a:bodyPr/>
          <a:lstStyle/>
          <a:p>
            <a:fld id="{9D67962F-2F00-427A-ADFA-281F67E7F28F}" type="datetime1">
              <a:rPr lang="en-US" smtClean="0"/>
              <a:t>7/13/2020</a:t>
            </a:fld>
            <a:endParaRPr lang="en-US"/>
          </a:p>
        </p:txBody>
      </p:sp>
      <p:sp>
        <p:nvSpPr>
          <p:cNvPr id="4" name="Footer Placeholder 3">
            <a:extLst>
              <a:ext uri="{FF2B5EF4-FFF2-40B4-BE49-F238E27FC236}">
                <a16:creationId xmlns:a16="http://schemas.microsoft.com/office/drawing/2014/main" id="{211ABDBD-90CC-4925-915D-4286F5EF2B8D}"/>
              </a:ext>
            </a:extLst>
          </p:cNvPr>
          <p:cNvSpPr>
            <a:spLocks noGrp="1"/>
          </p:cNvSpPr>
          <p:nvPr>
            <p:ph type="ftr" sz="quarter" idx="11"/>
          </p:nvPr>
        </p:nvSpPr>
        <p:spPr/>
        <p:txBody>
          <a:bodyPr/>
          <a:lstStyle/>
          <a:p>
            <a:r>
              <a:rPr lang="en-US"/>
              <a:t>page #</a:t>
            </a:r>
          </a:p>
        </p:txBody>
      </p:sp>
      <p:sp>
        <p:nvSpPr>
          <p:cNvPr id="5" name="Slide Number Placeholder 4">
            <a:extLst>
              <a:ext uri="{FF2B5EF4-FFF2-40B4-BE49-F238E27FC236}">
                <a16:creationId xmlns:a16="http://schemas.microsoft.com/office/drawing/2014/main" id="{775181CF-570A-443D-A8C6-D3936BB372FD}"/>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244458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39C7C-ABFF-4D97-AEE0-17C7DA271A31}"/>
              </a:ext>
            </a:extLst>
          </p:cNvPr>
          <p:cNvSpPr>
            <a:spLocks noGrp="1"/>
          </p:cNvSpPr>
          <p:nvPr>
            <p:ph type="dt" sz="half" idx="10"/>
          </p:nvPr>
        </p:nvSpPr>
        <p:spPr/>
        <p:txBody>
          <a:bodyPr/>
          <a:lstStyle/>
          <a:p>
            <a:fld id="{F059A2D1-0E4B-4748-907D-FB2A0C547EEA}" type="datetime1">
              <a:rPr lang="en-US" smtClean="0"/>
              <a:t>7/13/2020</a:t>
            </a:fld>
            <a:endParaRPr lang="en-US"/>
          </a:p>
        </p:txBody>
      </p:sp>
      <p:sp>
        <p:nvSpPr>
          <p:cNvPr id="3" name="Footer Placeholder 2">
            <a:extLst>
              <a:ext uri="{FF2B5EF4-FFF2-40B4-BE49-F238E27FC236}">
                <a16:creationId xmlns:a16="http://schemas.microsoft.com/office/drawing/2014/main" id="{3A4FC93F-534C-4B9F-993B-8EBE01CF5C56}"/>
              </a:ext>
            </a:extLst>
          </p:cNvPr>
          <p:cNvSpPr>
            <a:spLocks noGrp="1"/>
          </p:cNvSpPr>
          <p:nvPr>
            <p:ph type="ftr" sz="quarter" idx="11"/>
          </p:nvPr>
        </p:nvSpPr>
        <p:spPr/>
        <p:txBody>
          <a:bodyPr/>
          <a:lstStyle/>
          <a:p>
            <a:r>
              <a:rPr lang="en-US"/>
              <a:t>page #</a:t>
            </a:r>
          </a:p>
        </p:txBody>
      </p:sp>
      <p:sp>
        <p:nvSpPr>
          <p:cNvPr id="4" name="Slide Number Placeholder 3">
            <a:extLst>
              <a:ext uri="{FF2B5EF4-FFF2-40B4-BE49-F238E27FC236}">
                <a16:creationId xmlns:a16="http://schemas.microsoft.com/office/drawing/2014/main" id="{C7D3AC57-3461-463D-9375-47D88876F807}"/>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77775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4298-B5F4-4252-A340-B50CDE65E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FDAEE6-FAB4-4D9C-997D-74012FC71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DE012B-D3F4-44E6-B145-E4C71CFFE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81166-D03D-45AB-83B5-417789637620}"/>
              </a:ext>
            </a:extLst>
          </p:cNvPr>
          <p:cNvSpPr>
            <a:spLocks noGrp="1"/>
          </p:cNvSpPr>
          <p:nvPr>
            <p:ph type="dt" sz="half" idx="10"/>
          </p:nvPr>
        </p:nvSpPr>
        <p:spPr/>
        <p:txBody>
          <a:bodyPr/>
          <a:lstStyle/>
          <a:p>
            <a:fld id="{8390DA39-4CB2-429C-A301-5CB28347AE7F}" type="datetime1">
              <a:rPr lang="en-US" smtClean="0"/>
              <a:t>7/13/2020</a:t>
            </a:fld>
            <a:endParaRPr lang="en-US"/>
          </a:p>
        </p:txBody>
      </p:sp>
      <p:sp>
        <p:nvSpPr>
          <p:cNvPr id="6" name="Footer Placeholder 5">
            <a:extLst>
              <a:ext uri="{FF2B5EF4-FFF2-40B4-BE49-F238E27FC236}">
                <a16:creationId xmlns:a16="http://schemas.microsoft.com/office/drawing/2014/main" id="{A5DDDD5B-194C-41E4-B3B7-AFE593F40B52}"/>
              </a:ext>
            </a:extLst>
          </p:cNvPr>
          <p:cNvSpPr>
            <a:spLocks noGrp="1"/>
          </p:cNvSpPr>
          <p:nvPr>
            <p:ph type="ftr" sz="quarter" idx="11"/>
          </p:nvPr>
        </p:nvSpPr>
        <p:spPr/>
        <p:txBody>
          <a:bodyPr/>
          <a:lstStyle/>
          <a:p>
            <a:r>
              <a:rPr lang="en-US"/>
              <a:t>page #</a:t>
            </a:r>
          </a:p>
        </p:txBody>
      </p:sp>
      <p:sp>
        <p:nvSpPr>
          <p:cNvPr id="7" name="Slide Number Placeholder 6">
            <a:extLst>
              <a:ext uri="{FF2B5EF4-FFF2-40B4-BE49-F238E27FC236}">
                <a16:creationId xmlns:a16="http://schemas.microsoft.com/office/drawing/2014/main" id="{8A25A544-9174-4689-B0FD-ABB6BE081378}"/>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133049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4815-3567-423D-A0C4-DBB6C5345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DEF30C-E2D2-47A7-B75C-48A6158475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F2F1-542A-42BA-AE75-CC17F90D9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52B17D-56A8-4BE6-9D96-173C95C6D672}"/>
              </a:ext>
            </a:extLst>
          </p:cNvPr>
          <p:cNvSpPr>
            <a:spLocks noGrp="1"/>
          </p:cNvSpPr>
          <p:nvPr>
            <p:ph type="dt" sz="half" idx="10"/>
          </p:nvPr>
        </p:nvSpPr>
        <p:spPr/>
        <p:txBody>
          <a:bodyPr/>
          <a:lstStyle/>
          <a:p>
            <a:fld id="{76CABA81-32D1-49B6-AABC-4372D9771CD9}" type="datetime1">
              <a:rPr lang="en-US" smtClean="0"/>
              <a:t>7/13/2020</a:t>
            </a:fld>
            <a:endParaRPr lang="en-US"/>
          </a:p>
        </p:txBody>
      </p:sp>
      <p:sp>
        <p:nvSpPr>
          <p:cNvPr id="6" name="Footer Placeholder 5">
            <a:extLst>
              <a:ext uri="{FF2B5EF4-FFF2-40B4-BE49-F238E27FC236}">
                <a16:creationId xmlns:a16="http://schemas.microsoft.com/office/drawing/2014/main" id="{0597EA0F-470F-44E0-987E-57617D9691F7}"/>
              </a:ext>
            </a:extLst>
          </p:cNvPr>
          <p:cNvSpPr>
            <a:spLocks noGrp="1"/>
          </p:cNvSpPr>
          <p:nvPr>
            <p:ph type="ftr" sz="quarter" idx="11"/>
          </p:nvPr>
        </p:nvSpPr>
        <p:spPr/>
        <p:txBody>
          <a:bodyPr/>
          <a:lstStyle/>
          <a:p>
            <a:r>
              <a:rPr lang="en-US"/>
              <a:t>page #</a:t>
            </a:r>
          </a:p>
        </p:txBody>
      </p:sp>
      <p:sp>
        <p:nvSpPr>
          <p:cNvPr id="7" name="Slide Number Placeholder 6">
            <a:extLst>
              <a:ext uri="{FF2B5EF4-FFF2-40B4-BE49-F238E27FC236}">
                <a16:creationId xmlns:a16="http://schemas.microsoft.com/office/drawing/2014/main" id="{31916AD6-985F-4CFD-B7D8-17A13B45853B}"/>
              </a:ext>
            </a:extLst>
          </p:cNvPr>
          <p:cNvSpPr>
            <a:spLocks noGrp="1"/>
          </p:cNvSpPr>
          <p:nvPr>
            <p:ph type="sldNum" sz="quarter" idx="12"/>
          </p:nvPr>
        </p:nvSpPr>
        <p:spPr/>
        <p:txBody>
          <a:bodyPr/>
          <a:lstStyle/>
          <a:p>
            <a:fld id="{BAE1A07D-061E-43CA-9ACA-A7B2B4D85671}" type="slidenum">
              <a:rPr lang="en-US" smtClean="0"/>
              <a:t>‹#›</a:t>
            </a:fld>
            <a:endParaRPr lang="en-US"/>
          </a:p>
        </p:txBody>
      </p:sp>
    </p:spTree>
    <p:extLst>
      <p:ext uri="{BB962C8B-B14F-4D97-AF65-F5344CB8AC3E}">
        <p14:creationId xmlns:p14="http://schemas.microsoft.com/office/powerpoint/2010/main" val="390136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chemeClr val="accent1">
                <a:lumMod val="7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D1D47-7FF2-4756-9329-FD6B49C26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2F88B3-60BD-484B-9A7B-C4E3C3FAA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8C192-3532-4649-8BD6-0574A27F6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3A7E2-DBF6-4FC3-848D-33A6AA10F061}" type="datetime1">
              <a:rPr lang="en-US" smtClean="0"/>
              <a:t>7/13/2020</a:t>
            </a:fld>
            <a:endParaRPr lang="en-US"/>
          </a:p>
        </p:txBody>
      </p:sp>
      <p:sp>
        <p:nvSpPr>
          <p:cNvPr id="5" name="Footer Placeholder 4">
            <a:extLst>
              <a:ext uri="{FF2B5EF4-FFF2-40B4-BE49-F238E27FC236}">
                <a16:creationId xmlns:a16="http://schemas.microsoft.com/office/drawing/2014/main" id="{5CE3CF8A-6183-4511-80F0-424A22C97D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page #</a:t>
            </a:r>
          </a:p>
        </p:txBody>
      </p:sp>
      <p:sp>
        <p:nvSpPr>
          <p:cNvPr id="6" name="Slide Number Placeholder 5">
            <a:extLst>
              <a:ext uri="{FF2B5EF4-FFF2-40B4-BE49-F238E27FC236}">
                <a16:creationId xmlns:a16="http://schemas.microsoft.com/office/drawing/2014/main" id="{0EFE6414-0827-4591-81BD-0A0FD9F626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1A07D-061E-43CA-9ACA-A7B2B4D85671}" type="slidenum">
              <a:rPr lang="en-US" smtClean="0"/>
              <a:t>‹#›</a:t>
            </a:fld>
            <a:endParaRPr lang="en-US"/>
          </a:p>
        </p:txBody>
      </p:sp>
    </p:spTree>
    <p:extLst>
      <p:ext uri="{BB962C8B-B14F-4D97-AF65-F5344CB8AC3E}">
        <p14:creationId xmlns:p14="http://schemas.microsoft.com/office/powerpoint/2010/main" val="191061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c.gov/coronaviru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81945B-CE52-4570-A283-D8C99F04F1D0}"/>
              </a:ext>
            </a:extLst>
          </p:cNvPr>
          <p:cNvSpPr>
            <a:spLocks noGrp="1"/>
          </p:cNvSpPr>
          <p:nvPr>
            <p:ph type="sldNum" sz="quarter" idx="12"/>
          </p:nvPr>
        </p:nvSpPr>
        <p:spPr/>
        <p:txBody>
          <a:bodyPr/>
          <a:lstStyle/>
          <a:p>
            <a:fld id="{BAE1A07D-061E-43CA-9ACA-A7B2B4D85671}" type="slidenum">
              <a:rPr lang="en-US" smtClean="0"/>
              <a:t>1</a:t>
            </a:fld>
            <a:endParaRPr lang="en-US"/>
          </a:p>
        </p:txBody>
      </p:sp>
      <p:sp>
        <p:nvSpPr>
          <p:cNvPr id="5" name="TextBox 4">
            <a:extLst>
              <a:ext uri="{FF2B5EF4-FFF2-40B4-BE49-F238E27FC236}">
                <a16:creationId xmlns:a16="http://schemas.microsoft.com/office/drawing/2014/main" id="{B2C91873-6604-4E0C-A6FB-5D81DF7B7954}"/>
              </a:ext>
            </a:extLst>
          </p:cNvPr>
          <p:cNvSpPr txBox="1"/>
          <p:nvPr/>
        </p:nvSpPr>
        <p:spPr>
          <a:xfrm>
            <a:off x="1136073" y="496474"/>
            <a:ext cx="8846127" cy="1323439"/>
          </a:xfrm>
          <a:prstGeom prst="rect">
            <a:avLst/>
          </a:prstGeom>
          <a:noFill/>
        </p:spPr>
        <p:txBody>
          <a:bodyPr wrap="square" rtlCol="0">
            <a:spAutoFit/>
          </a:bodyPr>
          <a:lstStyle/>
          <a:p>
            <a:pPr algn="ctr"/>
            <a:r>
              <a:rPr lang="en-US" sz="4000" dirty="0">
                <a:solidFill>
                  <a:schemeClr val="bg1"/>
                </a:solidFill>
              </a:rPr>
              <a:t>Return to School Planning Task Force – Infrastructure 7-13-2020</a:t>
            </a:r>
          </a:p>
        </p:txBody>
      </p:sp>
      <p:sp>
        <p:nvSpPr>
          <p:cNvPr id="6" name="TextBox 5">
            <a:extLst>
              <a:ext uri="{FF2B5EF4-FFF2-40B4-BE49-F238E27FC236}">
                <a16:creationId xmlns:a16="http://schemas.microsoft.com/office/drawing/2014/main" id="{0817C540-BC18-410D-A905-0B7E25173C83}"/>
              </a:ext>
            </a:extLst>
          </p:cNvPr>
          <p:cNvSpPr txBox="1"/>
          <p:nvPr/>
        </p:nvSpPr>
        <p:spPr>
          <a:xfrm>
            <a:off x="1136073" y="2870474"/>
            <a:ext cx="9737436" cy="1200329"/>
          </a:xfrm>
          <a:prstGeom prst="rect">
            <a:avLst/>
          </a:prstGeom>
          <a:noFill/>
        </p:spPr>
        <p:txBody>
          <a:bodyPr wrap="square" rtlCol="0">
            <a:spAutoFit/>
          </a:bodyPr>
          <a:lstStyle/>
          <a:p>
            <a:r>
              <a:rPr lang="en-US" dirty="0">
                <a:solidFill>
                  <a:schemeClr val="bg1"/>
                </a:solidFill>
              </a:rPr>
              <a:t>Given the presence of COVID-19, we need to do our best to safeguard the health and safety of our community.  We therefore must plan differently, and more aggressively than ever before to account for the variety of ways that next school year school might need to be modified in our ever-changing “new normal”. </a:t>
            </a:r>
          </a:p>
        </p:txBody>
      </p:sp>
      <p:sp>
        <p:nvSpPr>
          <p:cNvPr id="7" name="TextBox 6">
            <a:extLst>
              <a:ext uri="{FF2B5EF4-FFF2-40B4-BE49-F238E27FC236}">
                <a16:creationId xmlns:a16="http://schemas.microsoft.com/office/drawing/2014/main" id="{31EC1BF2-56B5-49DB-8328-0E14158898D9}"/>
              </a:ext>
            </a:extLst>
          </p:cNvPr>
          <p:cNvSpPr txBox="1"/>
          <p:nvPr/>
        </p:nvSpPr>
        <p:spPr>
          <a:xfrm>
            <a:off x="1136073" y="4655336"/>
            <a:ext cx="9737436" cy="923330"/>
          </a:xfrm>
          <a:prstGeom prst="rect">
            <a:avLst/>
          </a:prstGeom>
          <a:noFill/>
        </p:spPr>
        <p:txBody>
          <a:bodyPr wrap="square" rtlCol="0">
            <a:spAutoFit/>
          </a:bodyPr>
          <a:lstStyle/>
          <a:p>
            <a:r>
              <a:rPr lang="en-US" dirty="0">
                <a:solidFill>
                  <a:schemeClr val="bg1"/>
                </a:solidFill>
              </a:rPr>
              <a:t>Changes to our operational and physical infrastructure is only a small part of a comprehensive plan developing over the summer months to be discussed and modified as the need arises before students and staff are received in our facilities. </a:t>
            </a:r>
          </a:p>
        </p:txBody>
      </p:sp>
      <p:pic>
        <p:nvPicPr>
          <p:cNvPr id="9" name="Picture 8" descr="A close up of a sign&#10;&#10;Description automatically generated">
            <a:extLst>
              <a:ext uri="{FF2B5EF4-FFF2-40B4-BE49-F238E27FC236}">
                <a16:creationId xmlns:a16="http://schemas.microsoft.com/office/drawing/2014/main" id="{AAAC214D-4512-444E-B796-2EF13BAC1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337" y="450125"/>
            <a:ext cx="1614343" cy="1642665"/>
          </a:xfrm>
          <a:prstGeom prst="rect">
            <a:avLst/>
          </a:prstGeom>
        </p:spPr>
      </p:pic>
    </p:spTree>
    <p:extLst>
      <p:ext uri="{BB962C8B-B14F-4D97-AF65-F5344CB8AC3E}">
        <p14:creationId xmlns:p14="http://schemas.microsoft.com/office/powerpoint/2010/main" val="275064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B3102-3E14-4BC2-ABEE-769C1B18817B}"/>
              </a:ext>
            </a:extLst>
          </p:cNvPr>
          <p:cNvSpPr>
            <a:spLocks noGrp="1"/>
          </p:cNvSpPr>
          <p:nvPr>
            <p:ph type="sldNum" sz="quarter" idx="12"/>
          </p:nvPr>
        </p:nvSpPr>
        <p:spPr/>
        <p:txBody>
          <a:bodyPr/>
          <a:lstStyle/>
          <a:p>
            <a:fld id="{BAE1A07D-061E-43CA-9ACA-A7B2B4D85671}" type="slidenum">
              <a:rPr lang="en-US" smtClean="0"/>
              <a:t>10</a:t>
            </a:fld>
            <a:endParaRPr lang="en-US"/>
          </a:p>
        </p:txBody>
      </p:sp>
      <p:sp>
        <p:nvSpPr>
          <p:cNvPr id="5" name="TextBox 4">
            <a:extLst>
              <a:ext uri="{FF2B5EF4-FFF2-40B4-BE49-F238E27FC236}">
                <a16:creationId xmlns:a16="http://schemas.microsoft.com/office/drawing/2014/main" id="{486B3D25-D64C-415A-8FFE-8E7349D663E3}"/>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 Review to Reduce the Probability of Transmission for the School Community </a:t>
            </a:r>
          </a:p>
        </p:txBody>
      </p:sp>
      <p:sp>
        <p:nvSpPr>
          <p:cNvPr id="6" name="TextBox 5">
            <a:extLst>
              <a:ext uri="{FF2B5EF4-FFF2-40B4-BE49-F238E27FC236}">
                <a16:creationId xmlns:a16="http://schemas.microsoft.com/office/drawing/2014/main" id="{01FAEEDF-ECAB-4006-B5C6-D2EBF78C0D73}"/>
              </a:ext>
            </a:extLst>
          </p:cNvPr>
          <p:cNvSpPr txBox="1"/>
          <p:nvPr/>
        </p:nvSpPr>
        <p:spPr>
          <a:xfrm>
            <a:off x="1126837" y="3033271"/>
            <a:ext cx="4317822" cy="1569660"/>
          </a:xfrm>
          <a:prstGeom prst="rect">
            <a:avLst/>
          </a:prstGeom>
          <a:noFill/>
        </p:spPr>
        <p:txBody>
          <a:bodyPr wrap="square" rtlCol="0">
            <a:spAutoFit/>
          </a:bodyPr>
          <a:lstStyle/>
          <a:p>
            <a:r>
              <a:rPr lang="en-US" sz="2400" dirty="0">
                <a:solidFill>
                  <a:schemeClr val="bg1"/>
                </a:solidFill>
              </a:rPr>
              <a:t>Cleaning and sanitization of building  playground equipment between each recess period at the elementary schools</a:t>
            </a:r>
          </a:p>
        </p:txBody>
      </p:sp>
      <p:pic>
        <p:nvPicPr>
          <p:cNvPr id="8" name="Picture 7" descr="A picture containing grass, outdoor, field, standing&#10;&#10;Description automatically generated">
            <a:extLst>
              <a:ext uri="{FF2B5EF4-FFF2-40B4-BE49-F238E27FC236}">
                <a16:creationId xmlns:a16="http://schemas.microsoft.com/office/drawing/2014/main" id="{36D2D281-7FEE-4686-BEE9-E5B846D69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659" y="2139779"/>
            <a:ext cx="5890523" cy="3835197"/>
          </a:xfrm>
          <a:prstGeom prst="rect">
            <a:avLst/>
          </a:prstGeom>
        </p:spPr>
      </p:pic>
    </p:spTree>
    <p:extLst>
      <p:ext uri="{BB962C8B-B14F-4D97-AF65-F5344CB8AC3E}">
        <p14:creationId xmlns:p14="http://schemas.microsoft.com/office/powerpoint/2010/main" val="290552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B3102-3E14-4BC2-ABEE-769C1B18817B}"/>
              </a:ext>
            </a:extLst>
          </p:cNvPr>
          <p:cNvSpPr>
            <a:spLocks noGrp="1"/>
          </p:cNvSpPr>
          <p:nvPr>
            <p:ph type="sldNum" sz="quarter" idx="12"/>
          </p:nvPr>
        </p:nvSpPr>
        <p:spPr/>
        <p:txBody>
          <a:bodyPr/>
          <a:lstStyle/>
          <a:p>
            <a:fld id="{BAE1A07D-061E-43CA-9ACA-A7B2B4D85671}" type="slidenum">
              <a:rPr lang="en-US" smtClean="0"/>
              <a:t>11</a:t>
            </a:fld>
            <a:endParaRPr lang="en-US"/>
          </a:p>
        </p:txBody>
      </p:sp>
      <p:sp>
        <p:nvSpPr>
          <p:cNvPr id="5" name="TextBox 4">
            <a:extLst>
              <a:ext uri="{FF2B5EF4-FFF2-40B4-BE49-F238E27FC236}">
                <a16:creationId xmlns:a16="http://schemas.microsoft.com/office/drawing/2014/main" id="{042A32C9-BFB0-4209-916E-39C1602ED67A}"/>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 Review to Reduce the Probability of Transmission for the School Community </a:t>
            </a:r>
          </a:p>
        </p:txBody>
      </p:sp>
      <p:sp>
        <p:nvSpPr>
          <p:cNvPr id="6" name="TextBox 5">
            <a:extLst>
              <a:ext uri="{FF2B5EF4-FFF2-40B4-BE49-F238E27FC236}">
                <a16:creationId xmlns:a16="http://schemas.microsoft.com/office/drawing/2014/main" id="{F669855F-3E11-4A94-988A-651BA768840B}"/>
              </a:ext>
            </a:extLst>
          </p:cNvPr>
          <p:cNvSpPr txBox="1"/>
          <p:nvPr/>
        </p:nvSpPr>
        <p:spPr>
          <a:xfrm>
            <a:off x="1126837" y="3033271"/>
            <a:ext cx="4317822" cy="1569660"/>
          </a:xfrm>
          <a:prstGeom prst="rect">
            <a:avLst/>
          </a:prstGeom>
          <a:noFill/>
        </p:spPr>
        <p:txBody>
          <a:bodyPr wrap="square" rtlCol="0">
            <a:spAutoFit/>
          </a:bodyPr>
          <a:lstStyle/>
          <a:p>
            <a:r>
              <a:rPr lang="en-US" sz="2400" dirty="0">
                <a:solidFill>
                  <a:schemeClr val="bg1"/>
                </a:solidFill>
              </a:rPr>
              <a:t>Disconnect all water fountains and electric hand dryers and replace with paper towels and other hydration options</a:t>
            </a:r>
          </a:p>
        </p:txBody>
      </p:sp>
      <p:pic>
        <p:nvPicPr>
          <p:cNvPr id="8" name="Picture 7" descr="A picture containing indoor, sitting, small, table&#10;&#10;Description automatically generated">
            <a:extLst>
              <a:ext uri="{FF2B5EF4-FFF2-40B4-BE49-F238E27FC236}">
                <a16:creationId xmlns:a16="http://schemas.microsoft.com/office/drawing/2014/main" id="{B24C0F86-D35B-49EE-977D-9AC3A5A43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659" y="2213431"/>
            <a:ext cx="6077961" cy="4044607"/>
          </a:xfrm>
          <a:prstGeom prst="rect">
            <a:avLst/>
          </a:prstGeom>
        </p:spPr>
      </p:pic>
    </p:spTree>
    <p:extLst>
      <p:ext uri="{BB962C8B-B14F-4D97-AF65-F5344CB8AC3E}">
        <p14:creationId xmlns:p14="http://schemas.microsoft.com/office/powerpoint/2010/main" val="313476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B3102-3E14-4BC2-ABEE-769C1B18817B}"/>
              </a:ext>
            </a:extLst>
          </p:cNvPr>
          <p:cNvSpPr>
            <a:spLocks noGrp="1"/>
          </p:cNvSpPr>
          <p:nvPr>
            <p:ph type="sldNum" sz="quarter" idx="12"/>
          </p:nvPr>
        </p:nvSpPr>
        <p:spPr/>
        <p:txBody>
          <a:bodyPr/>
          <a:lstStyle/>
          <a:p>
            <a:fld id="{BAE1A07D-061E-43CA-9ACA-A7B2B4D85671}" type="slidenum">
              <a:rPr lang="en-US" smtClean="0"/>
              <a:t>12</a:t>
            </a:fld>
            <a:endParaRPr lang="en-US"/>
          </a:p>
        </p:txBody>
      </p:sp>
      <p:sp>
        <p:nvSpPr>
          <p:cNvPr id="5" name="TextBox 4">
            <a:extLst>
              <a:ext uri="{FF2B5EF4-FFF2-40B4-BE49-F238E27FC236}">
                <a16:creationId xmlns:a16="http://schemas.microsoft.com/office/drawing/2014/main" id="{1F82520E-7623-499E-B4D1-31EA0313FDA0}"/>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 Review to Reduce the Probability of Transmission for the School Community </a:t>
            </a:r>
          </a:p>
        </p:txBody>
      </p:sp>
      <p:sp>
        <p:nvSpPr>
          <p:cNvPr id="6" name="TextBox 5">
            <a:extLst>
              <a:ext uri="{FF2B5EF4-FFF2-40B4-BE49-F238E27FC236}">
                <a16:creationId xmlns:a16="http://schemas.microsoft.com/office/drawing/2014/main" id="{FA13ACAD-4ADF-4617-8272-C4D6335BFCC5}"/>
              </a:ext>
            </a:extLst>
          </p:cNvPr>
          <p:cNvSpPr txBox="1"/>
          <p:nvPr/>
        </p:nvSpPr>
        <p:spPr>
          <a:xfrm>
            <a:off x="1126837" y="3033271"/>
            <a:ext cx="4317822" cy="1569660"/>
          </a:xfrm>
          <a:prstGeom prst="rect">
            <a:avLst/>
          </a:prstGeom>
          <a:noFill/>
        </p:spPr>
        <p:txBody>
          <a:bodyPr wrap="square" rtlCol="0">
            <a:spAutoFit/>
          </a:bodyPr>
          <a:lstStyle/>
          <a:p>
            <a:r>
              <a:rPr lang="en-US" sz="2400" dirty="0">
                <a:solidFill>
                  <a:schemeClr val="bg1"/>
                </a:solidFill>
              </a:rPr>
              <a:t>Cleaning and sanitation of classroom toys and manipulatives at the early childhood level</a:t>
            </a:r>
          </a:p>
        </p:txBody>
      </p:sp>
      <p:pic>
        <p:nvPicPr>
          <p:cNvPr id="8" name="Picture 7" descr="A picture containing person, girl, young, child&#10;&#10;Description automatically generated">
            <a:extLst>
              <a:ext uri="{FF2B5EF4-FFF2-40B4-BE49-F238E27FC236}">
                <a16:creationId xmlns:a16="http://schemas.microsoft.com/office/drawing/2014/main" id="{72459141-B31D-4DF2-B890-C1FA9E920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370" y="2172830"/>
            <a:ext cx="6216552" cy="3481269"/>
          </a:xfrm>
          <a:prstGeom prst="rect">
            <a:avLst/>
          </a:prstGeom>
        </p:spPr>
      </p:pic>
    </p:spTree>
    <p:extLst>
      <p:ext uri="{BB962C8B-B14F-4D97-AF65-F5344CB8AC3E}">
        <p14:creationId xmlns:p14="http://schemas.microsoft.com/office/powerpoint/2010/main" val="392582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B3102-3E14-4BC2-ABEE-769C1B18817B}"/>
              </a:ext>
            </a:extLst>
          </p:cNvPr>
          <p:cNvSpPr>
            <a:spLocks noGrp="1"/>
          </p:cNvSpPr>
          <p:nvPr>
            <p:ph type="sldNum" sz="quarter" idx="12"/>
          </p:nvPr>
        </p:nvSpPr>
        <p:spPr/>
        <p:txBody>
          <a:bodyPr/>
          <a:lstStyle/>
          <a:p>
            <a:fld id="{BAE1A07D-061E-43CA-9ACA-A7B2B4D85671}" type="slidenum">
              <a:rPr lang="en-US" smtClean="0"/>
              <a:t>13</a:t>
            </a:fld>
            <a:endParaRPr lang="en-US"/>
          </a:p>
        </p:txBody>
      </p:sp>
      <p:sp>
        <p:nvSpPr>
          <p:cNvPr id="5" name="TextBox 4">
            <a:extLst>
              <a:ext uri="{FF2B5EF4-FFF2-40B4-BE49-F238E27FC236}">
                <a16:creationId xmlns:a16="http://schemas.microsoft.com/office/drawing/2014/main" id="{08386CC8-2BF0-48EF-8271-B5F0484E610B}"/>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 Review to Reduce the Probability of Transmission for the School Community </a:t>
            </a:r>
          </a:p>
        </p:txBody>
      </p:sp>
      <p:sp>
        <p:nvSpPr>
          <p:cNvPr id="6" name="TextBox 5">
            <a:extLst>
              <a:ext uri="{FF2B5EF4-FFF2-40B4-BE49-F238E27FC236}">
                <a16:creationId xmlns:a16="http://schemas.microsoft.com/office/drawing/2014/main" id="{EA389305-6C9F-48CF-B4A2-D35EBC2FF277}"/>
              </a:ext>
            </a:extLst>
          </p:cNvPr>
          <p:cNvSpPr txBox="1"/>
          <p:nvPr/>
        </p:nvSpPr>
        <p:spPr>
          <a:xfrm>
            <a:off x="411613" y="2019283"/>
            <a:ext cx="4317822" cy="1938992"/>
          </a:xfrm>
          <a:prstGeom prst="rect">
            <a:avLst/>
          </a:prstGeom>
          <a:noFill/>
        </p:spPr>
        <p:txBody>
          <a:bodyPr wrap="square" rtlCol="0">
            <a:spAutoFit/>
          </a:bodyPr>
          <a:lstStyle/>
          <a:p>
            <a:r>
              <a:rPr lang="en-US" sz="2400" dirty="0">
                <a:solidFill>
                  <a:schemeClr val="bg1"/>
                </a:solidFill>
              </a:rPr>
              <a:t>Purchase headphones for all students for the use of technology or have them put on class supply lists and purchase them for families in need.</a:t>
            </a:r>
          </a:p>
        </p:txBody>
      </p:sp>
      <p:sp>
        <p:nvSpPr>
          <p:cNvPr id="7" name="TextBox 6">
            <a:extLst>
              <a:ext uri="{FF2B5EF4-FFF2-40B4-BE49-F238E27FC236}">
                <a16:creationId xmlns:a16="http://schemas.microsoft.com/office/drawing/2014/main" id="{84470677-A2E3-4651-8EAD-ACAD63D98875}"/>
              </a:ext>
            </a:extLst>
          </p:cNvPr>
          <p:cNvSpPr txBox="1"/>
          <p:nvPr/>
        </p:nvSpPr>
        <p:spPr>
          <a:xfrm>
            <a:off x="1534243" y="4406783"/>
            <a:ext cx="4317822" cy="1200329"/>
          </a:xfrm>
          <a:prstGeom prst="rect">
            <a:avLst/>
          </a:prstGeom>
          <a:noFill/>
        </p:spPr>
        <p:txBody>
          <a:bodyPr wrap="square" rtlCol="0">
            <a:spAutoFit/>
          </a:bodyPr>
          <a:lstStyle/>
          <a:p>
            <a:r>
              <a:rPr lang="en-US" sz="2400" dirty="0">
                <a:solidFill>
                  <a:schemeClr val="bg1"/>
                </a:solidFill>
              </a:rPr>
              <a:t>Walking ropes for k-4 as well as additional cones to help with spacing</a:t>
            </a:r>
          </a:p>
        </p:txBody>
      </p:sp>
      <p:pic>
        <p:nvPicPr>
          <p:cNvPr id="9" name="Picture 8" descr="A group of people standing next to a child&#10;&#10;Description automatically generated">
            <a:extLst>
              <a:ext uri="{FF2B5EF4-FFF2-40B4-BE49-F238E27FC236}">
                <a16:creationId xmlns:a16="http://schemas.microsoft.com/office/drawing/2014/main" id="{8873151C-D996-4E6D-A140-3A7D309DD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053" y="2282160"/>
            <a:ext cx="3549147" cy="2724788"/>
          </a:xfrm>
          <a:prstGeom prst="rect">
            <a:avLst/>
          </a:prstGeom>
        </p:spPr>
      </p:pic>
    </p:spTree>
    <p:extLst>
      <p:ext uri="{BB962C8B-B14F-4D97-AF65-F5344CB8AC3E}">
        <p14:creationId xmlns:p14="http://schemas.microsoft.com/office/powerpoint/2010/main" val="374326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192B2-095F-46FE-8141-16CE644CE8C5}"/>
              </a:ext>
            </a:extLst>
          </p:cNvPr>
          <p:cNvSpPr>
            <a:spLocks noGrp="1"/>
          </p:cNvSpPr>
          <p:nvPr>
            <p:ph type="sldNum" sz="quarter" idx="12"/>
          </p:nvPr>
        </p:nvSpPr>
        <p:spPr/>
        <p:txBody>
          <a:bodyPr/>
          <a:lstStyle/>
          <a:p>
            <a:fld id="{BAE1A07D-061E-43CA-9ACA-A7B2B4D85671}" type="slidenum">
              <a:rPr lang="en-US" smtClean="0"/>
              <a:t>14</a:t>
            </a:fld>
            <a:endParaRPr lang="en-US"/>
          </a:p>
        </p:txBody>
      </p:sp>
      <p:sp>
        <p:nvSpPr>
          <p:cNvPr id="4" name="TextBox 3">
            <a:extLst>
              <a:ext uri="{FF2B5EF4-FFF2-40B4-BE49-F238E27FC236}">
                <a16:creationId xmlns:a16="http://schemas.microsoft.com/office/drawing/2014/main" id="{B2FE1745-16D9-4387-9E2B-F90BE3C625EF}"/>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 Review to Reduce the Probability of Transmission for the School Community </a:t>
            </a:r>
          </a:p>
        </p:txBody>
      </p:sp>
      <p:sp>
        <p:nvSpPr>
          <p:cNvPr id="5" name="TextBox 4">
            <a:extLst>
              <a:ext uri="{FF2B5EF4-FFF2-40B4-BE49-F238E27FC236}">
                <a16:creationId xmlns:a16="http://schemas.microsoft.com/office/drawing/2014/main" id="{4BCE3427-5160-45E2-8281-FF55ED113431}"/>
              </a:ext>
            </a:extLst>
          </p:cNvPr>
          <p:cNvSpPr txBox="1"/>
          <p:nvPr/>
        </p:nvSpPr>
        <p:spPr>
          <a:xfrm>
            <a:off x="583628" y="2091710"/>
            <a:ext cx="4317822" cy="1938992"/>
          </a:xfrm>
          <a:prstGeom prst="rect">
            <a:avLst/>
          </a:prstGeom>
          <a:noFill/>
        </p:spPr>
        <p:txBody>
          <a:bodyPr wrap="square" rtlCol="0">
            <a:spAutoFit/>
          </a:bodyPr>
          <a:lstStyle/>
          <a:p>
            <a:r>
              <a:rPr lang="en-US" sz="2400" dirty="0">
                <a:solidFill>
                  <a:schemeClr val="bg1"/>
                </a:solidFill>
              </a:rPr>
              <a:t>Clean out spaces that will be utilized for teaching to allow for maximum space.  For example, the exercise rooms commonly have athletic equipment stored.</a:t>
            </a:r>
          </a:p>
        </p:txBody>
      </p:sp>
      <p:sp>
        <p:nvSpPr>
          <p:cNvPr id="6" name="TextBox 5">
            <a:extLst>
              <a:ext uri="{FF2B5EF4-FFF2-40B4-BE49-F238E27FC236}">
                <a16:creationId xmlns:a16="http://schemas.microsoft.com/office/drawing/2014/main" id="{913B1C0B-5E8C-4286-8C96-8A3EFC1B92D3}"/>
              </a:ext>
            </a:extLst>
          </p:cNvPr>
          <p:cNvSpPr txBox="1"/>
          <p:nvPr/>
        </p:nvSpPr>
        <p:spPr>
          <a:xfrm>
            <a:off x="7372219" y="2091710"/>
            <a:ext cx="4317822" cy="1569660"/>
          </a:xfrm>
          <a:prstGeom prst="rect">
            <a:avLst/>
          </a:prstGeom>
          <a:noFill/>
        </p:spPr>
        <p:txBody>
          <a:bodyPr wrap="square" rtlCol="0">
            <a:spAutoFit/>
          </a:bodyPr>
          <a:lstStyle/>
          <a:p>
            <a:r>
              <a:rPr lang="en-US" sz="2400" dirty="0">
                <a:solidFill>
                  <a:schemeClr val="bg1"/>
                </a:solidFill>
              </a:rPr>
              <a:t>Lines (floor markers) for waiting outside the main office, nurse's office, guidance office, etc. to maintain 6 foot distancing</a:t>
            </a:r>
          </a:p>
        </p:txBody>
      </p:sp>
      <p:sp>
        <p:nvSpPr>
          <p:cNvPr id="7" name="TextBox 6">
            <a:extLst>
              <a:ext uri="{FF2B5EF4-FFF2-40B4-BE49-F238E27FC236}">
                <a16:creationId xmlns:a16="http://schemas.microsoft.com/office/drawing/2014/main" id="{4951F01D-7751-4984-A189-950A8E789CE6}"/>
              </a:ext>
            </a:extLst>
          </p:cNvPr>
          <p:cNvSpPr txBox="1"/>
          <p:nvPr/>
        </p:nvSpPr>
        <p:spPr>
          <a:xfrm>
            <a:off x="3836644" y="4547194"/>
            <a:ext cx="4317822" cy="830997"/>
          </a:xfrm>
          <a:prstGeom prst="rect">
            <a:avLst/>
          </a:prstGeom>
          <a:noFill/>
        </p:spPr>
        <p:txBody>
          <a:bodyPr wrap="square" rtlCol="0">
            <a:spAutoFit/>
          </a:bodyPr>
          <a:lstStyle/>
          <a:p>
            <a:r>
              <a:rPr lang="en-US" sz="2400" dirty="0">
                <a:solidFill>
                  <a:schemeClr val="bg1"/>
                </a:solidFill>
              </a:rPr>
              <a:t>Signage/floor tape/markings to communicate proper traffic flow</a:t>
            </a:r>
          </a:p>
        </p:txBody>
      </p:sp>
    </p:spTree>
    <p:extLst>
      <p:ext uri="{BB962C8B-B14F-4D97-AF65-F5344CB8AC3E}">
        <p14:creationId xmlns:p14="http://schemas.microsoft.com/office/powerpoint/2010/main" val="2527107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16EC7-E641-4AE1-AE33-B506BC305F53}"/>
              </a:ext>
            </a:extLst>
          </p:cNvPr>
          <p:cNvSpPr>
            <a:spLocks noGrp="1"/>
          </p:cNvSpPr>
          <p:nvPr>
            <p:ph type="sldNum" sz="quarter" idx="12"/>
          </p:nvPr>
        </p:nvSpPr>
        <p:spPr/>
        <p:txBody>
          <a:bodyPr/>
          <a:lstStyle/>
          <a:p>
            <a:fld id="{BAE1A07D-061E-43CA-9ACA-A7B2B4D85671}" type="slidenum">
              <a:rPr lang="en-US" smtClean="0"/>
              <a:t>15</a:t>
            </a:fld>
            <a:endParaRPr lang="en-US"/>
          </a:p>
        </p:txBody>
      </p:sp>
      <p:sp>
        <p:nvSpPr>
          <p:cNvPr id="3" name="TextBox 2">
            <a:extLst>
              <a:ext uri="{FF2B5EF4-FFF2-40B4-BE49-F238E27FC236}">
                <a16:creationId xmlns:a16="http://schemas.microsoft.com/office/drawing/2014/main" id="{0BF22CC6-C68D-40C5-BF92-A3301B2C505B}"/>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 Review to Reduce the Probability of Transmission for the School Community </a:t>
            </a:r>
          </a:p>
        </p:txBody>
      </p:sp>
      <p:sp>
        <p:nvSpPr>
          <p:cNvPr id="4" name="TextBox 3">
            <a:extLst>
              <a:ext uri="{FF2B5EF4-FFF2-40B4-BE49-F238E27FC236}">
                <a16:creationId xmlns:a16="http://schemas.microsoft.com/office/drawing/2014/main" id="{1296812C-C45C-40E8-9566-055E73FD6AC0}"/>
              </a:ext>
            </a:extLst>
          </p:cNvPr>
          <p:cNvSpPr txBox="1"/>
          <p:nvPr/>
        </p:nvSpPr>
        <p:spPr>
          <a:xfrm>
            <a:off x="575490" y="2453849"/>
            <a:ext cx="5001446" cy="3046988"/>
          </a:xfrm>
          <a:prstGeom prst="rect">
            <a:avLst/>
          </a:prstGeom>
          <a:noFill/>
        </p:spPr>
        <p:txBody>
          <a:bodyPr wrap="square" rtlCol="0">
            <a:spAutoFit/>
          </a:bodyPr>
          <a:lstStyle/>
          <a:p>
            <a:r>
              <a:rPr lang="en-US" sz="2400" dirty="0">
                <a:solidFill>
                  <a:schemeClr val="bg1"/>
                </a:solidFill>
              </a:rPr>
              <a:t>Revamp Office operations to include:   visitors and use of facility by outside contractors; delivery of mail, ups </a:t>
            </a:r>
            <a:r>
              <a:rPr lang="en-US" sz="2400" dirty="0" err="1">
                <a:solidFill>
                  <a:schemeClr val="bg1"/>
                </a:solidFill>
              </a:rPr>
              <a:t>etc</a:t>
            </a:r>
            <a:r>
              <a:rPr lang="en-US" sz="2400" dirty="0">
                <a:solidFill>
                  <a:schemeClr val="bg1"/>
                </a:solidFill>
              </a:rPr>
              <a:t>; office scanner purchasing; revamped tardy process to eliminate lines; revise passes and pens used by office and for arrival and dismissal; delivery of notes and lunch checks</a:t>
            </a:r>
          </a:p>
        </p:txBody>
      </p:sp>
      <p:pic>
        <p:nvPicPr>
          <p:cNvPr id="6" name="Picture 5" descr="A person standing in front of a computer&#10;&#10;Description automatically generated">
            <a:extLst>
              <a:ext uri="{FF2B5EF4-FFF2-40B4-BE49-F238E27FC236}">
                <a16:creationId xmlns:a16="http://schemas.microsoft.com/office/drawing/2014/main" id="{D6938DDF-11E5-4255-A162-18F3384F5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525" y="2209046"/>
            <a:ext cx="6067387" cy="4046899"/>
          </a:xfrm>
          <a:prstGeom prst="rect">
            <a:avLst/>
          </a:prstGeom>
        </p:spPr>
      </p:pic>
    </p:spTree>
    <p:extLst>
      <p:ext uri="{BB962C8B-B14F-4D97-AF65-F5344CB8AC3E}">
        <p14:creationId xmlns:p14="http://schemas.microsoft.com/office/powerpoint/2010/main" val="396577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192B2-095F-46FE-8141-16CE644CE8C5}"/>
              </a:ext>
            </a:extLst>
          </p:cNvPr>
          <p:cNvSpPr>
            <a:spLocks noGrp="1"/>
          </p:cNvSpPr>
          <p:nvPr>
            <p:ph type="sldNum" sz="quarter" idx="12"/>
          </p:nvPr>
        </p:nvSpPr>
        <p:spPr/>
        <p:txBody>
          <a:bodyPr/>
          <a:lstStyle/>
          <a:p>
            <a:fld id="{BAE1A07D-061E-43CA-9ACA-A7B2B4D85671}" type="slidenum">
              <a:rPr lang="en-US" smtClean="0"/>
              <a:t>16</a:t>
            </a:fld>
            <a:endParaRPr lang="en-US"/>
          </a:p>
        </p:txBody>
      </p:sp>
      <p:sp>
        <p:nvSpPr>
          <p:cNvPr id="4" name="TextBox 3">
            <a:extLst>
              <a:ext uri="{FF2B5EF4-FFF2-40B4-BE49-F238E27FC236}">
                <a16:creationId xmlns:a16="http://schemas.microsoft.com/office/drawing/2014/main" id="{B2FE1745-16D9-4387-9E2B-F90BE3C625EF}"/>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 Review to Reduce the Probability of Transmission for the School Community </a:t>
            </a:r>
          </a:p>
        </p:txBody>
      </p:sp>
      <p:sp>
        <p:nvSpPr>
          <p:cNvPr id="5" name="TextBox 4">
            <a:extLst>
              <a:ext uri="{FF2B5EF4-FFF2-40B4-BE49-F238E27FC236}">
                <a16:creationId xmlns:a16="http://schemas.microsoft.com/office/drawing/2014/main" id="{4BCE3427-5160-45E2-8281-FF55ED113431}"/>
              </a:ext>
            </a:extLst>
          </p:cNvPr>
          <p:cNvSpPr txBox="1"/>
          <p:nvPr/>
        </p:nvSpPr>
        <p:spPr>
          <a:xfrm>
            <a:off x="256801" y="1760630"/>
            <a:ext cx="4658327" cy="4893647"/>
          </a:xfrm>
          <a:prstGeom prst="rect">
            <a:avLst/>
          </a:prstGeom>
          <a:noFill/>
        </p:spPr>
        <p:txBody>
          <a:bodyPr wrap="square" rtlCol="0">
            <a:spAutoFit/>
          </a:bodyPr>
          <a:lstStyle/>
          <a:p>
            <a:r>
              <a:rPr lang="en-US" sz="2400" dirty="0">
                <a:solidFill>
                  <a:schemeClr val="bg1"/>
                </a:solidFill>
              </a:rPr>
              <a:t>Playground Utilization for elementary students.  Paint stations and on playgrounds that promote small group activities/touch-free games that support social distancing such as:  hopscotch, 4 square, etc.   Clearly marked spots for active players, with separate marked spots for students waiting to enter a game.  Groups rotate through stations.  If equipment is used, limit the  number of students on equipment. </a:t>
            </a:r>
          </a:p>
        </p:txBody>
      </p:sp>
      <p:pic>
        <p:nvPicPr>
          <p:cNvPr id="8" name="Picture 7" descr="A picture containing outdoor, person, boy, sitting&#10;&#10;Description automatically generated">
            <a:extLst>
              <a:ext uri="{FF2B5EF4-FFF2-40B4-BE49-F238E27FC236}">
                <a16:creationId xmlns:a16="http://schemas.microsoft.com/office/drawing/2014/main" id="{807E6E8B-97C8-46D1-8323-C646DF500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982" y="2058558"/>
            <a:ext cx="5730389" cy="4297792"/>
          </a:xfrm>
          <a:prstGeom prst="rect">
            <a:avLst/>
          </a:prstGeom>
        </p:spPr>
      </p:pic>
    </p:spTree>
    <p:extLst>
      <p:ext uri="{BB962C8B-B14F-4D97-AF65-F5344CB8AC3E}">
        <p14:creationId xmlns:p14="http://schemas.microsoft.com/office/powerpoint/2010/main" val="260214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192B2-095F-46FE-8141-16CE644CE8C5}"/>
              </a:ext>
            </a:extLst>
          </p:cNvPr>
          <p:cNvSpPr>
            <a:spLocks noGrp="1"/>
          </p:cNvSpPr>
          <p:nvPr>
            <p:ph type="sldNum" sz="quarter" idx="12"/>
          </p:nvPr>
        </p:nvSpPr>
        <p:spPr/>
        <p:txBody>
          <a:bodyPr/>
          <a:lstStyle/>
          <a:p>
            <a:fld id="{BAE1A07D-061E-43CA-9ACA-A7B2B4D85671}" type="slidenum">
              <a:rPr lang="en-US" smtClean="0"/>
              <a:t>17</a:t>
            </a:fld>
            <a:endParaRPr lang="en-US"/>
          </a:p>
        </p:txBody>
      </p:sp>
      <p:sp>
        <p:nvSpPr>
          <p:cNvPr id="4" name="TextBox 3">
            <a:extLst>
              <a:ext uri="{FF2B5EF4-FFF2-40B4-BE49-F238E27FC236}">
                <a16:creationId xmlns:a16="http://schemas.microsoft.com/office/drawing/2014/main" id="{B2FE1745-16D9-4387-9E2B-F90BE3C625EF}"/>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 Review to Reduce the Probability of Transmission for the School Community </a:t>
            </a:r>
          </a:p>
        </p:txBody>
      </p:sp>
      <p:sp>
        <p:nvSpPr>
          <p:cNvPr id="5" name="TextBox 4">
            <a:extLst>
              <a:ext uri="{FF2B5EF4-FFF2-40B4-BE49-F238E27FC236}">
                <a16:creationId xmlns:a16="http://schemas.microsoft.com/office/drawing/2014/main" id="{4BCE3427-5160-45E2-8281-FF55ED113431}"/>
              </a:ext>
            </a:extLst>
          </p:cNvPr>
          <p:cNvSpPr txBox="1"/>
          <p:nvPr/>
        </p:nvSpPr>
        <p:spPr>
          <a:xfrm>
            <a:off x="583628" y="2091710"/>
            <a:ext cx="4317822" cy="1569660"/>
          </a:xfrm>
          <a:prstGeom prst="rect">
            <a:avLst/>
          </a:prstGeom>
          <a:noFill/>
        </p:spPr>
        <p:txBody>
          <a:bodyPr wrap="square" rtlCol="0">
            <a:spAutoFit/>
          </a:bodyPr>
          <a:lstStyle/>
          <a:p>
            <a:r>
              <a:rPr lang="en-US" sz="2400" dirty="0">
                <a:solidFill>
                  <a:schemeClr val="bg1"/>
                </a:solidFill>
              </a:rPr>
              <a:t>Revamp bus and parent pickup arrival and dismissal schedules within school and between schools</a:t>
            </a:r>
          </a:p>
        </p:txBody>
      </p:sp>
      <p:sp>
        <p:nvSpPr>
          <p:cNvPr id="6" name="TextBox 5">
            <a:extLst>
              <a:ext uri="{FF2B5EF4-FFF2-40B4-BE49-F238E27FC236}">
                <a16:creationId xmlns:a16="http://schemas.microsoft.com/office/drawing/2014/main" id="{913B1C0B-5E8C-4286-8C96-8A3EFC1B92D3}"/>
              </a:ext>
            </a:extLst>
          </p:cNvPr>
          <p:cNvSpPr txBox="1"/>
          <p:nvPr/>
        </p:nvSpPr>
        <p:spPr>
          <a:xfrm>
            <a:off x="7372219" y="2091710"/>
            <a:ext cx="4317822" cy="1938992"/>
          </a:xfrm>
          <a:prstGeom prst="rect">
            <a:avLst/>
          </a:prstGeom>
          <a:noFill/>
        </p:spPr>
        <p:txBody>
          <a:bodyPr wrap="square" rtlCol="0">
            <a:spAutoFit/>
          </a:bodyPr>
          <a:lstStyle/>
          <a:p>
            <a:r>
              <a:rPr lang="en-US" sz="2400" dirty="0">
                <a:solidFill>
                  <a:schemeClr val="bg1"/>
                </a:solidFill>
              </a:rPr>
              <a:t>Restrict gatherings in schools to maintain consistent class groups (e.g., class recess only, no all school assemblies, revamp of safety drills etc.)</a:t>
            </a:r>
          </a:p>
        </p:txBody>
      </p:sp>
      <p:sp>
        <p:nvSpPr>
          <p:cNvPr id="7" name="TextBox 6">
            <a:extLst>
              <a:ext uri="{FF2B5EF4-FFF2-40B4-BE49-F238E27FC236}">
                <a16:creationId xmlns:a16="http://schemas.microsoft.com/office/drawing/2014/main" id="{4951F01D-7751-4984-A189-950A8E789CE6}"/>
              </a:ext>
            </a:extLst>
          </p:cNvPr>
          <p:cNvSpPr txBox="1"/>
          <p:nvPr/>
        </p:nvSpPr>
        <p:spPr>
          <a:xfrm>
            <a:off x="3456398" y="3942026"/>
            <a:ext cx="4317822" cy="1938992"/>
          </a:xfrm>
          <a:prstGeom prst="rect">
            <a:avLst/>
          </a:prstGeom>
          <a:noFill/>
        </p:spPr>
        <p:txBody>
          <a:bodyPr wrap="square" rtlCol="0">
            <a:spAutoFit/>
          </a:bodyPr>
          <a:lstStyle/>
          <a:p>
            <a:r>
              <a:rPr lang="en-US" sz="2400" dirty="0">
                <a:solidFill>
                  <a:schemeClr val="bg1"/>
                </a:solidFill>
              </a:rPr>
              <a:t>Reconfigure school and learning spaces (indoor and outdoor)  to comply with recommended class sizes as determined by other task forces</a:t>
            </a:r>
          </a:p>
        </p:txBody>
      </p:sp>
    </p:spTree>
    <p:extLst>
      <p:ext uri="{BB962C8B-B14F-4D97-AF65-F5344CB8AC3E}">
        <p14:creationId xmlns:p14="http://schemas.microsoft.com/office/powerpoint/2010/main" val="3482842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192B2-095F-46FE-8141-16CE644CE8C5}"/>
              </a:ext>
            </a:extLst>
          </p:cNvPr>
          <p:cNvSpPr>
            <a:spLocks noGrp="1"/>
          </p:cNvSpPr>
          <p:nvPr>
            <p:ph type="sldNum" sz="quarter" idx="12"/>
          </p:nvPr>
        </p:nvSpPr>
        <p:spPr/>
        <p:txBody>
          <a:bodyPr/>
          <a:lstStyle/>
          <a:p>
            <a:fld id="{BAE1A07D-061E-43CA-9ACA-A7B2B4D85671}" type="slidenum">
              <a:rPr lang="en-US" smtClean="0"/>
              <a:t>18</a:t>
            </a:fld>
            <a:endParaRPr lang="en-US"/>
          </a:p>
        </p:txBody>
      </p:sp>
      <p:sp>
        <p:nvSpPr>
          <p:cNvPr id="4" name="TextBox 3">
            <a:extLst>
              <a:ext uri="{FF2B5EF4-FFF2-40B4-BE49-F238E27FC236}">
                <a16:creationId xmlns:a16="http://schemas.microsoft.com/office/drawing/2014/main" id="{B2FE1745-16D9-4387-9E2B-F90BE3C625EF}"/>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 Review to Reduce the Probability of Transmission for the School Community </a:t>
            </a:r>
          </a:p>
        </p:txBody>
      </p:sp>
      <p:sp>
        <p:nvSpPr>
          <p:cNvPr id="5" name="TextBox 4">
            <a:extLst>
              <a:ext uri="{FF2B5EF4-FFF2-40B4-BE49-F238E27FC236}">
                <a16:creationId xmlns:a16="http://schemas.microsoft.com/office/drawing/2014/main" id="{4BCE3427-5160-45E2-8281-FF55ED113431}"/>
              </a:ext>
            </a:extLst>
          </p:cNvPr>
          <p:cNvSpPr txBox="1"/>
          <p:nvPr/>
        </p:nvSpPr>
        <p:spPr>
          <a:xfrm>
            <a:off x="583628" y="2091710"/>
            <a:ext cx="4317822" cy="1938992"/>
          </a:xfrm>
          <a:prstGeom prst="rect">
            <a:avLst/>
          </a:prstGeom>
          <a:noFill/>
        </p:spPr>
        <p:txBody>
          <a:bodyPr wrap="square" rtlCol="0">
            <a:spAutoFit/>
          </a:bodyPr>
          <a:lstStyle/>
          <a:p>
            <a:r>
              <a:rPr lang="en-US" sz="2400" dirty="0">
                <a:solidFill>
                  <a:schemeClr val="bg1"/>
                </a:solidFill>
              </a:rPr>
              <a:t>Develop family pickup and drop off options to allow for flexibility to moving between different education options (remote to in person to hybrid)</a:t>
            </a:r>
          </a:p>
        </p:txBody>
      </p:sp>
      <p:sp>
        <p:nvSpPr>
          <p:cNvPr id="6" name="TextBox 5">
            <a:extLst>
              <a:ext uri="{FF2B5EF4-FFF2-40B4-BE49-F238E27FC236}">
                <a16:creationId xmlns:a16="http://schemas.microsoft.com/office/drawing/2014/main" id="{913B1C0B-5E8C-4286-8C96-8A3EFC1B92D3}"/>
              </a:ext>
            </a:extLst>
          </p:cNvPr>
          <p:cNvSpPr txBox="1"/>
          <p:nvPr/>
        </p:nvSpPr>
        <p:spPr>
          <a:xfrm>
            <a:off x="7372219" y="2091710"/>
            <a:ext cx="4317822" cy="1938992"/>
          </a:xfrm>
          <a:prstGeom prst="rect">
            <a:avLst/>
          </a:prstGeom>
          <a:noFill/>
        </p:spPr>
        <p:txBody>
          <a:bodyPr wrap="square" rtlCol="0">
            <a:spAutoFit/>
          </a:bodyPr>
          <a:lstStyle/>
          <a:p>
            <a:r>
              <a:rPr lang="en-US" sz="2400" dirty="0">
                <a:solidFill>
                  <a:schemeClr val="bg1"/>
                </a:solidFill>
              </a:rPr>
              <a:t>Once social distancing guidelines are established, remodel classrooms to ensure desks and furniture comply with spacing guidelines</a:t>
            </a:r>
          </a:p>
        </p:txBody>
      </p:sp>
      <p:pic>
        <p:nvPicPr>
          <p:cNvPr id="8" name="Picture 7" descr="A group of people walking down a street next to a car&#10;&#10;Description automatically generated">
            <a:extLst>
              <a:ext uri="{FF2B5EF4-FFF2-40B4-BE49-F238E27FC236}">
                <a16:creationId xmlns:a16="http://schemas.microsoft.com/office/drawing/2014/main" id="{92507775-32AD-4088-9B01-41CBB0676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699" y="3621386"/>
            <a:ext cx="3530853" cy="2634559"/>
          </a:xfrm>
          <a:prstGeom prst="rect">
            <a:avLst/>
          </a:prstGeom>
        </p:spPr>
      </p:pic>
    </p:spTree>
    <p:extLst>
      <p:ext uri="{BB962C8B-B14F-4D97-AF65-F5344CB8AC3E}">
        <p14:creationId xmlns:p14="http://schemas.microsoft.com/office/powerpoint/2010/main" val="310447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0B419A-D301-41A0-91F3-E70E89693CC3}"/>
              </a:ext>
            </a:extLst>
          </p:cNvPr>
          <p:cNvSpPr>
            <a:spLocks noGrp="1"/>
          </p:cNvSpPr>
          <p:nvPr>
            <p:ph type="sldNum" sz="quarter" idx="12"/>
          </p:nvPr>
        </p:nvSpPr>
        <p:spPr/>
        <p:txBody>
          <a:bodyPr/>
          <a:lstStyle/>
          <a:p>
            <a:fld id="{BAE1A07D-061E-43CA-9ACA-A7B2B4D85671}" type="slidenum">
              <a:rPr lang="en-US" smtClean="0"/>
              <a:t>19</a:t>
            </a:fld>
            <a:endParaRPr lang="en-US"/>
          </a:p>
        </p:txBody>
      </p:sp>
      <p:sp>
        <p:nvSpPr>
          <p:cNvPr id="3" name="TextBox 2">
            <a:extLst>
              <a:ext uri="{FF2B5EF4-FFF2-40B4-BE49-F238E27FC236}">
                <a16:creationId xmlns:a16="http://schemas.microsoft.com/office/drawing/2014/main" id="{4B06A931-1EDB-478B-8E4C-8FC9E51F8C97}"/>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Transportation Recommendations in Place to Reduce the Probability of Transmission for the School Community </a:t>
            </a:r>
          </a:p>
        </p:txBody>
      </p:sp>
      <p:pic>
        <p:nvPicPr>
          <p:cNvPr id="5" name="Picture 4" descr="A close up of a sign&#10;&#10;Description automatically generated">
            <a:extLst>
              <a:ext uri="{FF2B5EF4-FFF2-40B4-BE49-F238E27FC236}">
                <a16:creationId xmlns:a16="http://schemas.microsoft.com/office/drawing/2014/main" id="{B7D3BDFD-6531-4415-B1FA-058D770FF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751" y="2877353"/>
            <a:ext cx="7619047" cy="2412698"/>
          </a:xfrm>
          <a:prstGeom prst="rect">
            <a:avLst/>
          </a:prstGeom>
        </p:spPr>
      </p:pic>
    </p:spTree>
    <p:extLst>
      <p:ext uri="{BB962C8B-B14F-4D97-AF65-F5344CB8AC3E}">
        <p14:creationId xmlns:p14="http://schemas.microsoft.com/office/powerpoint/2010/main" val="288464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47F26F-B0DD-4C9B-BF33-52E567A6A32F}"/>
              </a:ext>
            </a:extLst>
          </p:cNvPr>
          <p:cNvSpPr>
            <a:spLocks noGrp="1"/>
          </p:cNvSpPr>
          <p:nvPr>
            <p:ph type="sldNum" sz="quarter" idx="12"/>
          </p:nvPr>
        </p:nvSpPr>
        <p:spPr/>
        <p:txBody>
          <a:bodyPr/>
          <a:lstStyle/>
          <a:p>
            <a:fld id="{BAE1A07D-061E-43CA-9ACA-A7B2B4D85671}" type="slidenum">
              <a:rPr lang="en-US" smtClean="0"/>
              <a:t>2</a:t>
            </a:fld>
            <a:endParaRPr lang="en-US"/>
          </a:p>
        </p:txBody>
      </p:sp>
      <p:sp>
        <p:nvSpPr>
          <p:cNvPr id="3" name="TextBox 2">
            <a:extLst>
              <a:ext uri="{FF2B5EF4-FFF2-40B4-BE49-F238E27FC236}">
                <a16:creationId xmlns:a16="http://schemas.microsoft.com/office/drawing/2014/main" id="{A49C6F91-FFE0-4BAC-BBD4-B483DCCF4EED}"/>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Underway to Reduce the Probability of Transmission in the School Community </a:t>
            </a:r>
          </a:p>
        </p:txBody>
      </p:sp>
      <p:sp>
        <p:nvSpPr>
          <p:cNvPr id="4" name="TextBox 3">
            <a:extLst>
              <a:ext uri="{FF2B5EF4-FFF2-40B4-BE49-F238E27FC236}">
                <a16:creationId xmlns:a16="http://schemas.microsoft.com/office/drawing/2014/main" id="{A4FFFD16-D3E0-470D-96E1-B311611A0185}"/>
              </a:ext>
            </a:extLst>
          </p:cNvPr>
          <p:cNvSpPr txBox="1"/>
          <p:nvPr/>
        </p:nvSpPr>
        <p:spPr>
          <a:xfrm>
            <a:off x="1126837" y="2159274"/>
            <a:ext cx="4249394" cy="2677656"/>
          </a:xfrm>
          <a:prstGeom prst="rect">
            <a:avLst/>
          </a:prstGeom>
          <a:noFill/>
        </p:spPr>
        <p:txBody>
          <a:bodyPr wrap="square" rtlCol="0">
            <a:spAutoFit/>
          </a:bodyPr>
          <a:lstStyle/>
          <a:p>
            <a:r>
              <a:rPr lang="en-US" sz="2400" dirty="0">
                <a:solidFill>
                  <a:schemeClr val="bg1"/>
                </a:solidFill>
              </a:rPr>
              <a:t>Purchase and installation of plexiglass dividers in common areas such as, main offices, reception areas, nurses offices and other targeted areas in each school building, central office, and special services facilities. </a:t>
            </a:r>
          </a:p>
        </p:txBody>
      </p:sp>
      <p:pic>
        <p:nvPicPr>
          <p:cNvPr id="6" name="Picture 5" descr="A glass shower door&#10;&#10;Description automatically generated">
            <a:extLst>
              <a:ext uri="{FF2B5EF4-FFF2-40B4-BE49-F238E27FC236}">
                <a16:creationId xmlns:a16="http://schemas.microsoft.com/office/drawing/2014/main" id="{ACD7F096-4EC5-4E98-8BDC-F2F037FC1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340" y="2247441"/>
            <a:ext cx="5692049" cy="3415229"/>
          </a:xfrm>
          <a:prstGeom prst="rect">
            <a:avLst/>
          </a:prstGeom>
        </p:spPr>
      </p:pic>
    </p:spTree>
    <p:extLst>
      <p:ext uri="{BB962C8B-B14F-4D97-AF65-F5344CB8AC3E}">
        <p14:creationId xmlns:p14="http://schemas.microsoft.com/office/powerpoint/2010/main" val="278864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0B419A-D301-41A0-91F3-E70E89693CC3}"/>
              </a:ext>
            </a:extLst>
          </p:cNvPr>
          <p:cNvSpPr>
            <a:spLocks noGrp="1"/>
          </p:cNvSpPr>
          <p:nvPr>
            <p:ph type="sldNum" sz="quarter" idx="12"/>
          </p:nvPr>
        </p:nvSpPr>
        <p:spPr/>
        <p:txBody>
          <a:bodyPr/>
          <a:lstStyle/>
          <a:p>
            <a:fld id="{BAE1A07D-061E-43CA-9ACA-A7B2B4D85671}" type="slidenum">
              <a:rPr lang="en-US" smtClean="0"/>
              <a:t>20</a:t>
            </a:fld>
            <a:endParaRPr lang="en-US"/>
          </a:p>
        </p:txBody>
      </p:sp>
      <p:sp>
        <p:nvSpPr>
          <p:cNvPr id="3" name="TextBox 2">
            <a:extLst>
              <a:ext uri="{FF2B5EF4-FFF2-40B4-BE49-F238E27FC236}">
                <a16:creationId xmlns:a16="http://schemas.microsoft.com/office/drawing/2014/main" id="{4B06A931-1EDB-478B-8E4C-8FC9E51F8C97}"/>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Transportation Recommendations in Place to Reduce the Probability of Transmission for the School Community </a:t>
            </a:r>
          </a:p>
        </p:txBody>
      </p:sp>
      <p:sp>
        <p:nvSpPr>
          <p:cNvPr id="6" name="TextBox 5">
            <a:extLst>
              <a:ext uri="{FF2B5EF4-FFF2-40B4-BE49-F238E27FC236}">
                <a16:creationId xmlns:a16="http://schemas.microsoft.com/office/drawing/2014/main" id="{10B45428-9569-444C-841D-4046367D058E}"/>
              </a:ext>
            </a:extLst>
          </p:cNvPr>
          <p:cNvSpPr txBox="1"/>
          <p:nvPr/>
        </p:nvSpPr>
        <p:spPr>
          <a:xfrm>
            <a:off x="719430" y="2625864"/>
            <a:ext cx="4317822" cy="2677656"/>
          </a:xfrm>
          <a:prstGeom prst="rect">
            <a:avLst/>
          </a:prstGeom>
          <a:noFill/>
        </p:spPr>
        <p:txBody>
          <a:bodyPr wrap="square" rtlCol="0">
            <a:spAutoFit/>
          </a:bodyPr>
          <a:lstStyle/>
          <a:p>
            <a:r>
              <a:rPr lang="en-US" sz="2400" dirty="0">
                <a:solidFill>
                  <a:schemeClr val="bg1"/>
                </a:solidFill>
              </a:rPr>
              <a:t>STA will disinfect before every route. I.E. the buses will be disinfected before the first tier (MS/HS) and again after they are dropped off and prior to elementary / upper elementary pick up.</a:t>
            </a:r>
          </a:p>
        </p:txBody>
      </p:sp>
      <p:sp>
        <p:nvSpPr>
          <p:cNvPr id="8" name="TextBox 7">
            <a:extLst>
              <a:ext uri="{FF2B5EF4-FFF2-40B4-BE49-F238E27FC236}">
                <a16:creationId xmlns:a16="http://schemas.microsoft.com/office/drawing/2014/main" id="{1FD2F16B-D826-47D4-89B0-0C6BE71B9CA6}"/>
              </a:ext>
            </a:extLst>
          </p:cNvPr>
          <p:cNvSpPr txBox="1"/>
          <p:nvPr/>
        </p:nvSpPr>
        <p:spPr>
          <a:xfrm>
            <a:off x="6249587" y="2075276"/>
            <a:ext cx="4317822" cy="830997"/>
          </a:xfrm>
          <a:prstGeom prst="rect">
            <a:avLst/>
          </a:prstGeom>
          <a:noFill/>
        </p:spPr>
        <p:txBody>
          <a:bodyPr wrap="square" rtlCol="0">
            <a:spAutoFit/>
          </a:bodyPr>
          <a:lstStyle/>
          <a:p>
            <a:r>
              <a:rPr lang="en-US" sz="2400" dirty="0">
                <a:solidFill>
                  <a:schemeClr val="bg1"/>
                </a:solidFill>
              </a:rPr>
              <a:t>Hybrid model will make bus social distancing more achievable</a:t>
            </a:r>
          </a:p>
        </p:txBody>
      </p:sp>
      <p:pic>
        <p:nvPicPr>
          <p:cNvPr id="10" name="Picture 9" descr="A school bus parked in a parking lot&#10;&#10;Description automatically generated">
            <a:extLst>
              <a:ext uri="{FF2B5EF4-FFF2-40B4-BE49-F238E27FC236}">
                <a16:creationId xmlns:a16="http://schemas.microsoft.com/office/drawing/2014/main" id="{97276CE5-0107-4E5C-A8C9-509D8D8C3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629" y="3440429"/>
            <a:ext cx="4727215" cy="2656094"/>
          </a:xfrm>
          <a:prstGeom prst="rect">
            <a:avLst/>
          </a:prstGeom>
        </p:spPr>
      </p:pic>
    </p:spTree>
    <p:extLst>
      <p:ext uri="{BB962C8B-B14F-4D97-AF65-F5344CB8AC3E}">
        <p14:creationId xmlns:p14="http://schemas.microsoft.com/office/powerpoint/2010/main" val="1491733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0B419A-D301-41A0-91F3-E70E89693CC3}"/>
              </a:ext>
            </a:extLst>
          </p:cNvPr>
          <p:cNvSpPr>
            <a:spLocks noGrp="1"/>
          </p:cNvSpPr>
          <p:nvPr>
            <p:ph type="sldNum" sz="quarter" idx="12"/>
          </p:nvPr>
        </p:nvSpPr>
        <p:spPr/>
        <p:txBody>
          <a:bodyPr/>
          <a:lstStyle/>
          <a:p>
            <a:fld id="{BAE1A07D-061E-43CA-9ACA-A7B2B4D85671}" type="slidenum">
              <a:rPr lang="en-US" smtClean="0"/>
              <a:t>21</a:t>
            </a:fld>
            <a:endParaRPr lang="en-US"/>
          </a:p>
        </p:txBody>
      </p:sp>
      <p:sp>
        <p:nvSpPr>
          <p:cNvPr id="3" name="TextBox 2">
            <a:extLst>
              <a:ext uri="{FF2B5EF4-FFF2-40B4-BE49-F238E27FC236}">
                <a16:creationId xmlns:a16="http://schemas.microsoft.com/office/drawing/2014/main" id="{4B06A931-1EDB-478B-8E4C-8FC9E51F8C97}"/>
              </a:ext>
            </a:extLst>
          </p:cNvPr>
          <p:cNvSpPr txBox="1"/>
          <p:nvPr/>
        </p:nvSpPr>
        <p:spPr>
          <a:xfrm>
            <a:off x="1316960" y="464133"/>
            <a:ext cx="9737436" cy="954107"/>
          </a:xfrm>
          <a:prstGeom prst="rect">
            <a:avLst/>
          </a:prstGeom>
          <a:noFill/>
        </p:spPr>
        <p:txBody>
          <a:bodyPr wrap="square" rtlCol="0">
            <a:spAutoFit/>
          </a:bodyPr>
          <a:lstStyle/>
          <a:p>
            <a:pPr algn="ctr"/>
            <a:r>
              <a:rPr lang="en-US" sz="2800" dirty="0">
                <a:solidFill>
                  <a:schemeClr val="bg1"/>
                </a:solidFill>
              </a:rPr>
              <a:t>Transportation Recommendations in Place to Reduce the Probability of Transmission for the School Community </a:t>
            </a:r>
          </a:p>
        </p:txBody>
      </p:sp>
      <p:sp>
        <p:nvSpPr>
          <p:cNvPr id="4" name="TextBox 3">
            <a:extLst>
              <a:ext uri="{FF2B5EF4-FFF2-40B4-BE49-F238E27FC236}">
                <a16:creationId xmlns:a16="http://schemas.microsoft.com/office/drawing/2014/main" id="{43AE330A-7D83-49FC-8FFC-014DF76C7D0D}"/>
              </a:ext>
            </a:extLst>
          </p:cNvPr>
          <p:cNvSpPr txBox="1"/>
          <p:nvPr/>
        </p:nvSpPr>
        <p:spPr>
          <a:xfrm>
            <a:off x="434566" y="1946495"/>
            <a:ext cx="10619830" cy="4247317"/>
          </a:xfrm>
          <a:prstGeom prst="rect">
            <a:avLst/>
          </a:prstGeom>
          <a:noFill/>
        </p:spPr>
        <p:txBody>
          <a:bodyPr wrap="square" rtlCol="0">
            <a:spAutoFit/>
          </a:bodyPr>
          <a:lstStyle/>
          <a:p>
            <a:r>
              <a:rPr lang="en-US" dirty="0">
                <a:solidFill>
                  <a:schemeClr val="bg1"/>
                </a:solidFill>
              </a:rPr>
              <a:t>STA will be using this product to disinfect busses between runs – may add time between routes</a:t>
            </a:r>
          </a:p>
          <a:p>
            <a:endParaRPr lang="en-US" dirty="0">
              <a:solidFill>
                <a:schemeClr val="bg1"/>
              </a:solidFill>
            </a:endParaRPr>
          </a:p>
          <a:p>
            <a:r>
              <a:rPr lang="en-US" dirty="0">
                <a:solidFill>
                  <a:schemeClr val="bg1"/>
                </a:solidFill>
              </a:rPr>
              <a:t>Simple Green d PRO 3 PLUS</a:t>
            </a:r>
          </a:p>
          <a:p>
            <a:endParaRPr lang="en-US" dirty="0">
              <a:solidFill>
                <a:schemeClr val="bg1"/>
              </a:solidFill>
            </a:endParaRPr>
          </a:p>
          <a:p>
            <a:r>
              <a:rPr lang="en-US" dirty="0">
                <a:solidFill>
                  <a:schemeClr val="bg1"/>
                </a:solidFill>
              </a:rPr>
              <a:t>KILLS 99.9% OF GERMS. Cleans, disinfects, and ELIMINATES ODORS leaving surfaces smelling clean and fresh. SANITIZES non-food contact hard, non-porous kitchen surfaces, bathroom surfaces and floors.</a:t>
            </a:r>
          </a:p>
          <a:p>
            <a:r>
              <a:rPr lang="en-US" dirty="0">
                <a:solidFill>
                  <a:schemeClr val="bg1"/>
                </a:solidFill>
              </a:rPr>
              <a:t>KILLS 99.9% OF GERMS</a:t>
            </a:r>
          </a:p>
          <a:p>
            <a:r>
              <a:rPr lang="en-US" dirty="0">
                <a:solidFill>
                  <a:schemeClr val="bg1"/>
                </a:solidFill>
              </a:rPr>
              <a:t>Cleans, disinfects, and ELIMINATES ODORS leaving surfaces smelling clean and fresh.</a:t>
            </a:r>
          </a:p>
          <a:p>
            <a:r>
              <a:rPr lang="en-US" dirty="0">
                <a:solidFill>
                  <a:schemeClr val="bg1"/>
                </a:solidFill>
              </a:rPr>
              <a:t>CONCENTRATED</a:t>
            </a:r>
          </a:p>
          <a:p>
            <a:r>
              <a:rPr lang="en-US" dirty="0">
                <a:solidFill>
                  <a:schemeClr val="bg1"/>
                </a:solidFill>
              </a:rPr>
              <a:t>MEETS OSHA BLOODBORNE PATHOGEN STANDARD FOR HIV, HBV AND HCV.</a:t>
            </a:r>
          </a:p>
          <a:p>
            <a:r>
              <a:rPr lang="en-US" dirty="0">
                <a:solidFill>
                  <a:schemeClr val="bg1"/>
                </a:solidFill>
              </a:rPr>
              <a:t>SANITIZES non-food contact hard, non-porous kitchen surfaces, bathroom surfaces and floors.</a:t>
            </a:r>
          </a:p>
          <a:p>
            <a:r>
              <a:rPr lang="en-US" dirty="0">
                <a:solidFill>
                  <a:schemeClr val="bg1"/>
                </a:solidFill>
              </a:rPr>
              <a:t>Simple Green d Pro 3 Plus has demonstrated effectiveness against viruses similar to SARS-CoV-2on hard non-porous surfaces. Therefore Simple Green d Pro 3 Plus can be used against SARS-CoV-2 when used in accordance with the directions for use against Feline Picornavirus on hard non-porous surfaces. Refer to the CDC website at </a:t>
            </a:r>
            <a:r>
              <a:rPr lang="en-US" dirty="0">
                <a:solidFill>
                  <a:schemeClr val="bg1"/>
                </a:solidFill>
                <a:hlinkClick r:id="rId2">
                  <a:extLst>
                    <a:ext uri="{A12FA001-AC4F-418D-AE19-62706E023703}">
                      <ahyp:hlinkClr xmlns:ahyp="http://schemas.microsoft.com/office/drawing/2018/hyperlinkcolor" val="tx"/>
                    </a:ext>
                  </a:extLst>
                </a:hlinkClick>
              </a:rPr>
              <a:t>www.cdc.gov/coronavirus</a:t>
            </a:r>
            <a:r>
              <a:rPr lang="en-US" dirty="0">
                <a:solidFill>
                  <a:schemeClr val="bg1"/>
                </a:solidFill>
              </a:rPr>
              <a:t> for additional information.</a:t>
            </a:r>
          </a:p>
        </p:txBody>
      </p:sp>
    </p:spTree>
    <p:extLst>
      <p:ext uri="{BB962C8B-B14F-4D97-AF65-F5344CB8AC3E}">
        <p14:creationId xmlns:p14="http://schemas.microsoft.com/office/powerpoint/2010/main" val="3396493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52E46-8286-4AB0-AFB1-37635560B2C2}"/>
              </a:ext>
            </a:extLst>
          </p:cNvPr>
          <p:cNvSpPr>
            <a:spLocks noGrp="1"/>
          </p:cNvSpPr>
          <p:nvPr>
            <p:ph type="sldNum" sz="quarter" idx="12"/>
          </p:nvPr>
        </p:nvSpPr>
        <p:spPr/>
        <p:txBody>
          <a:bodyPr/>
          <a:lstStyle/>
          <a:p>
            <a:fld id="{BAE1A07D-061E-43CA-9ACA-A7B2B4D85671}" type="slidenum">
              <a:rPr lang="en-US" smtClean="0"/>
              <a:t>22</a:t>
            </a:fld>
            <a:endParaRPr lang="en-US"/>
          </a:p>
        </p:txBody>
      </p:sp>
      <p:sp>
        <p:nvSpPr>
          <p:cNvPr id="3" name="TextBox 2">
            <a:extLst>
              <a:ext uri="{FF2B5EF4-FFF2-40B4-BE49-F238E27FC236}">
                <a16:creationId xmlns:a16="http://schemas.microsoft.com/office/drawing/2014/main" id="{199B41A4-DA2D-44F8-8AFC-AFE2D995BB5F}"/>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in Place to Reduce the Probability of Transmission for the School Community </a:t>
            </a:r>
          </a:p>
        </p:txBody>
      </p:sp>
      <p:sp>
        <p:nvSpPr>
          <p:cNvPr id="4" name="TextBox 3">
            <a:extLst>
              <a:ext uri="{FF2B5EF4-FFF2-40B4-BE49-F238E27FC236}">
                <a16:creationId xmlns:a16="http://schemas.microsoft.com/office/drawing/2014/main" id="{9F6C6E49-8277-4594-9D17-BBA6D98EF001}"/>
              </a:ext>
            </a:extLst>
          </p:cNvPr>
          <p:cNvSpPr txBox="1"/>
          <p:nvPr/>
        </p:nvSpPr>
        <p:spPr>
          <a:xfrm>
            <a:off x="565521" y="2662078"/>
            <a:ext cx="4317822" cy="2308324"/>
          </a:xfrm>
          <a:prstGeom prst="rect">
            <a:avLst/>
          </a:prstGeom>
          <a:noFill/>
        </p:spPr>
        <p:txBody>
          <a:bodyPr wrap="square" rtlCol="0">
            <a:spAutoFit/>
          </a:bodyPr>
          <a:lstStyle/>
          <a:p>
            <a:r>
              <a:rPr lang="en-US" sz="2400" dirty="0">
                <a:solidFill>
                  <a:schemeClr val="bg1"/>
                </a:solidFill>
              </a:rPr>
              <a:t>Collaborate with </a:t>
            </a:r>
            <a:r>
              <a:rPr lang="en-US" sz="2400" dirty="0" err="1">
                <a:solidFill>
                  <a:schemeClr val="bg1"/>
                </a:solidFill>
              </a:rPr>
              <a:t>Primex</a:t>
            </a:r>
            <a:r>
              <a:rPr lang="en-US" sz="2400" dirty="0">
                <a:solidFill>
                  <a:schemeClr val="bg1"/>
                </a:solidFill>
              </a:rPr>
              <a:t> to create online staff health and hygiene covid-19 training; create videos for students on handwashing and social distancing</a:t>
            </a:r>
          </a:p>
        </p:txBody>
      </p:sp>
      <p:pic>
        <p:nvPicPr>
          <p:cNvPr id="6" name="Graphic 5">
            <a:extLst>
              <a:ext uri="{FF2B5EF4-FFF2-40B4-BE49-F238E27FC236}">
                <a16:creationId xmlns:a16="http://schemas.microsoft.com/office/drawing/2014/main" id="{465098F5-1672-40D1-B726-088BD7D255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0187" y="3176587"/>
            <a:ext cx="6119884" cy="1965781"/>
          </a:xfrm>
          <a:prstGeom prst="rect">
            <a:avLst/>
          </a:prstGeom>
        </p:spPr>
      </p:pic>
    </p:spTree>
    <p:extLst>
      <p:ext uri="{BB962C8B-B14F-4D97-AF65-F5344CB8AC3E}">
        <p14:creationId xmlns:p14="http://schemas.microsoft.com/office/powerpoint/2010/main" val="185325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178A94-1A1B-4F3C-92E3-89ADCD6FA091}"/>
              </a:ext>
            </a:extLst>
          </p:cNvPr>
          <p:cNvSpPr>
            <a:spLocks noGrp="1"/>
          </p:cNvSpPr>
          <p:nvPr>
            <p:ph type="sldNum" sz="quarter" idx="12"/>
          </p:nvPr>
        </p:nvSpPr>
        <p:spPr/>
        <p:txBody>
          <a:bodyPr/>
          <a:lstStyle/>
          <a:p>
            <a:fld id="{BAE1A07D-061E-43CA-9ACA-A7B2B4D85671}" type="slidenum">
              <a:rPr lang="en-US" smtClean="0"/>
              <a:t>3</a:t>
            </a:fld>
            <a:endParaRPr lang="en-US"/>
          </a:p>
        </p:txBody>
      </p:sp>
      <p:sp>
        <p:nvSpPr>
          <p:cNvPr id="3" name="TextBox 2">
            <a:extLst>
              <a:ext uri="{FF2B5EF4-FFF2-40B4-BE49-F238E27FC236}">
                <a16:creationId xmlns:a16="http://schemas.microsoft.com/office/drawing/2014/main" id="{C8C2A8C9-E66E-41C6-8D84-9425D412AF87}"/>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Underway to Reduce the Probability of Transmission for the School Community </a:t>
            </a:r>
          </a:p>
        </p:txBody>
      </p:sp>
      <p:sp>
        <p:nvSpPr>
          <p:cNvPr id="4" name="TextBox 3">
            <a:extLst>
              <a:ext uri="{FF2B5EF4-FFF2-40B4-BE49-F238E27FC236}">
                <a16:creationId xmlns:a16="http://schemas.microsoft.com/office/drawing/2014/main" id="{CD75A82F-9844-4222-A351-2E21A33464E3}"/>
              </a:ext>
            </a:extLst>
          </p:cNvPr>
          <p:cNvSpPr txBox="1"/>
          <p:nvPr/>
        </p:nvSpPr>
        <p:spPr>
          <a:xfrm>
            <a:off x="1846606" y="3188306"/>
            <a:ext cx="4249394" cy="1200329"/>
          </a:xfrm>
          <a:prstGeom prst="rect">
            <a:avLst/>
          </a:prstGeom>
          <a:noFill/>
        </p:spPr>
        <p:txBody>
          <a:bodyPr wrap="square" rtlCol="0">
            <a:spAutoFit/>
          </a:bodyPr>
          <a:lstStyle/>
          <a:p>
            <a:r>
              <a:rPr lang="en-US" sz="2400" dirty="0">
                <a:solidFill>
                  <a:schemeClr val="bg1"/>
                </a:solidFill>
              </a:rPr>
              <a:t>Adequate supply of hand sanitizer and other personal protection equipment </a:t>
            </a:r>
          </a:p>
        </p:txBody>
      </p:sp>
      <p:pic>
        <p:nvPicPr>
          <p:cNvPr id="7" name="Picture 6" descr="A close up of a bottle&#10;&#10;Description automatically generated">
            <a:extLst>
              <a:ext uri="{FF2B5EF4-FFF2-40B4-BE49-F238E27FC236}">
                <a16:creationId xmlns:a16="http://schemas.microsoft.com/office/drawing/2014/main" id="{09C32079-3658-4749-9BDD-F01365F3C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745" y="2245260"/>
            <a:ext cx="4149528" cy="4149528"/>
          </a:xfrm>
          <a:prstGeom prst="rect">
            <a:avLst/>
          </a:prstGeom>
        </p:spPr>
      </p:pic>
    </p:spTree>
    <p:extLst>
      <p:ext uri="{BB962C8B-B14F-4D97-AF65-F5344CB8AC3E}">
        <p14:creationId xmlns:p14="http://schemas.microsoft.com/office/powerpoint/2010/main" val="211572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DACA4-1DCC-4E06-B901-A0DB34C694E4}"/>
              </a:ext>
            </a:extLst>
          </p:cNvPr>
          <p:cNvSpPr>
            <a:spLocks noGrp="1"/>
          </p:cNvSpPr>
          <p:nvPr>
            <p:ph type="sldNum" sz="quarter" idx="12"/>
          </p:nvPr>
        </p:nvSpPr>
        <p:spPr/>
        <p:txBody>
          <a:bodyPr/>
          <a:lstStyle/>
          <a:p>
            <a:fld id="{BAE1A07D-061E-43CA-9ACA-A7B2B4D85671}" type="slidenum">
              <a:rPr lang="en-US" smtClean="0"/>
              <a:t>4</a:t>
            </a:fld>
            <a:endParaRPr lang="en-US"/>
          </a:p>
        </p:txBody>
      </p:sp>
      <p:sp>
        <p:nvSpPr>
          <p:cNvPr id="3" name="TextBox 2">
            <a:extLst>
              <a:ext uri="{FF2B5EF4-FFF2-40B4-BE49-F238E27FC236}">
                <a16:creationId xmlns:a16="http://schemas.microsoft.com/office/drawing/2014/main" id="{F9DC72F0-F60A-4F59-982F-1981270043BC}"/>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Underway to Reduce the Probability of Transmission for the School Community </a:t>
            </a:r>
          </a:p>
        </p:txBody>
      </p:sp>
      <p:sp>
        <p:nvSpPr>
          <p:cNvPr id="4" name="TextBox 3">
            <a:extLst>
              <a:ext uri="{FF2B5EF4-FFF2-40B4-BE49-F238E27FC236}">
                <a16:creationId xmlns:a16="http://schemas.microsoft.com/office/drawing/2014/main" id="{4C7E6CF6-DB7D-4824-A5A8-B89D6228809D}"/>
              </a:ext>
            </a:extLst>
          </p:cNvPr>
          <p:cNvSpPr txBox="1"/>
          <p:nvPr/>
        </p:nvSpPr>
        <p:spPr>
          <a:xfrm>
            <a:off x="710378" y="2713419"/>
            <a:ext cx="4249394" cy="1200329"/>
          </a:xfrm>
          <a:prstGeom prst="rect">
            <a:avLst/>
          </a:prstGeom>
          <a:noFill/>
        </p:spPr>
        <p:txBody>
          <a:bodyPr wrap="square" rtlCol="0">
            <a:spAutoFit/>
          </a:bodyPr>
          <a:lstStyle/>
          <a:p>
            <a:r>
              <a:rPr lang="en-US" sz="2400" dirty="0">
                <a:solidFill>
                  <a:schemeClr val="bg1"/>
                </a:solidFill>
              </a:rPr>
              <a:t>Portable hand sanitizing stations in critical areas in the schools for staff, student, and visitor use</a:t>
            </a:r>
          </a:p>
        </p:txBody>
      </p:sp>
      <p:pic>
        <p:nvPicPr>
          <p:cNvPr id="6" name="Picture 5" descr="A close up of a device&#10;&#10;Description automatically generated">
            <a:extLst>
              <a:ext uri="{FF2B5EF4-FFF2-40B4-BE49-F238E27FC236}">
                <a16:creationId xmlns:a16="http://schemas.microsoft.com/office/drawing/2014/main" id="{97F890A5-26CB-4E93-BE2C-33BE2405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050" y="2104175"/>
            <a:ext cx="4414320" cy="4414320"/>
          </a:xfrm>
          <a:prstGeom prst="rect">
            <a:avLst/>
          </a:prstGeom>
        </p:spPr>
      </p:pic>
      <p:sp>
        <p:nvSpPr>
          <p:cNvPr id="7" name="TextBox 6">
            <a:extLst>
              <a:ext uri="{FF2B5EF4-FFF2-40B4-BE49-F238E27FC236}">
                <a16:creationId xmlns:a16="http://schemas.microsoft.com/office/drawing/2014/main" id="{416A5C61-20DF-4CF8-B043-78EB319F645E}"/>
              </a:ext>
            </a:extLst>
          </p:cNvPr>
          <p:cNvSpPr txBox="1"/>
          <p:nvPr/>
        </p:nvSpPr>
        <p:spPr>
          <a:xfrm>
            <a:off x="2024656" y="4816114"/>
            <a:ext cx="4249394" cy="461665"/>
          </a:xfrm>
          <a:prstGeom prst="rect">
            <a:avLst/>
          </a:prstGeom>
          <a:noFill/>
        </p:spPr>
        <p:txBody>
          <a:bodyPr wrap="square" rtlCol="0">
            <a:spAutoFit/>
          </a:bodyPr>
          <a:lstStyle/>
          <a:p>
            <a:r>
              <a:rPr lang="en-US" sz="2400" dirty="0">
                <a:solidFill>
                  <a:schemeClr val="bg1"/>
                </a:solidFill>
              </a:rPr>
              <a:t>Foot pedal no-touch dispensers</a:t>
            </a:r>
          </a:p>
        </p:txBody>
      </p:sp>
    </p:spTree>
    <p:extLst>
      <p:ext uri="{BB962C8B-B14F-4D97-AF65-F5344CB8AC3E}">
        <p14:creationId xmlns:p14="http://schemas.microsoft.com/office/powerpoint/2010/main" val="230440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6B7176-34A6-4853-9C67-C009A7B0D6A0}"/>
              </a:ext>
            </a:extLst>
          </p:cNvPr>
          <p:cNvSpPr>
            <a:spLocks noGrp="1"/>
          </p:cNvSpPr>
          <p:nvPr>
            <p:ph type="sldNum" sz="quarter" idx="12"/>
          </p:nvPr>
        </p:nvSpPr>
        <p:spPr/>
        <p:txBody>
          <a:bodyPr/>
          <a:lstStyle/>
          <a:p>
            <a:fld id="{BAE1A07D-061E-43CA-9ACA-A7B2B4D85671}" type="slidenum">
              <a:rPr lang="en-US" smtClean="0"/>
              <a:t>5</a:t>
            </a:fld>
            <a:endParaRPr lang="en-US"/>
          </a:p>
        </p:txBody>
      </p:sp>
      <p:sp>
        <p:nvSpPr>
          <p:cNvPr id="3" name="TextBox 2">
            <a:extLst>
              <a:ext uri="{FF2B5EF4-FFF2-40B4-BE49-F238E27FC236}">
                <a16:creationId xmlns:a16="http://schemas.microsoft.com/office/drawing/2014/main" id="{4922E375-DD6D-436B-A15B-B37A52851475}"/>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Underway to Reduce the Probability of Transmission for the School Community </a:t>
            </a:r>
          </a:p>
        </p:txBody>
      </p:sp>
      <p:sp>
        <p:nvSpPr>
          <p:cNvPr id="4" name="TextBox 3">
            <a:extLst>
              <a:ext uri="{FF2B5EF4-FFF2-40B4-BE49-F238E27FC236}">
                <a16:creationId xmlns:a16="http://schemas.microsoft.com/office/drawing/2014/main" id="{583FFA54-252F-4B12-8F5B-0491C7243D1C}"/>
              </a:ext>
            </a:extLst>
          </p:cNvPr>
          <p:cNvSpPr txBox="1"/>
          <p:nvPr/>
        </p:nvSpPr>
        <p:spPr>
          <a:xfrm>
            <a:off x="1258131" y="2210532"/>
            <a:ext cx="4249394" cy="2677656"/>
          </a:xfrm>
          <a:prstGeom prst="rect">
            <a:avLst/>
          </a:prstGeom>
          <a:noFill/>
        </p:spPr>
        <p:txBody>
          <a:bodyPr wrap="square" rtlCol="0">
            <a:spAutoFit/>
          </a:bodyPr>
          <a:lstStyle/>
          <a:p>
            <a:r>
              <a:rPr lang="en-US" sz="2400" dirty="0">
                <a:solidFill>
                  <a:schemeClr val="bg1"/>
                </a:solidFill>
              </a:rPr>
              <a:t>Due to the limited number of sinks for handwashing in each building, the only way to adequately increase capacity at minimal cost is through the acquisition of portable self-contained handwashing stations</a:t>
            </a:r>
          </a:p>
        </p:txBody>
      </p:sp>
      <p:pic>
        <p:nvPicPr>
          <p:cNvPr id="6" name="Picture 5" descr="A picture containing cat, sitting, open, microwave&#10;&#10;Description automatically generated">
            <a:extLst>
              <a:ext uri="{FF2B5EF4-FFF2-40B4-BE49-F238E27FC236}">
                <a16:creationId xmlns:a16="http://schemas.microsoft.com/office/drawing/2014/main" id="{3BAF7D54-543A-4BEA-BE5D-BE06B4A09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477" y="2051599"/>
            <a:ext cx="3473181" cy="4495742"/>
          </a:xfrm>
          <a:prstGeom prst="rect">
            <a:avLst/>
          </a:prstGeom>
        </p:spPr>
      </p:pic>
    </p:spTree>
    <p:extLst>
      <p:ext uri="{BB962C8B-B14F-4D97-AF65-F5344CB8AC3E}">
        <p14:creationId xmlns:p14="http://schemas.microsoft.com/office/powerpoint/2010/main" val="213745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6B7176-34A6-4853-9C67-C009A7B0D6A0}"/>
              </a:ext>
            </a:extLst>
          </p:cNvPr>
          <p:cNvSpPr>
            <a:spLocks noGrp="1"/>
          </p:cNvSpPr>
          <p:nvPr>
            <p:ph type="sldNum" sz="quarter" idx="12"/>
          </p:nvPr>
        </p:nvSpPr>
        <p:spPr/>
        <p:txBody>
          <a:bodyPr/>
          <a:lstStyle/>
          <a:p>
            <a:fld id="{BAE1A07D-061E-43CA-9ACA-A7B2B4D85671}" type="slidenum">
              <a:rPr lang="en-US" smtClean="0"/>
              <a:t>6</a:t>
            </a:fld>
            <a:endParaRPr lang="en-US"/>
          </a:p>
        </p:txBody>
      </p:sp>
      <p:sp>
        <p:nvSpPr>
          <p:cNvPr id="3" name="TextBox 2">
            <a:extLst>
              <a:ext uri="{FF2B5EF4-FFF2-40B4-BE49-F238E27FC236}">
                <a16:creationId xmlns:a16="http://schemas.microsoft.com/office/drawing/2014/main" id="{4922E375-DD6D-436B-A15B-B37A52851475}"/>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Underway to Reduce the Probability of Transmission for the School Community </a:t>
            </a:r>
          </a:p>
        </p:txBody>
      </p:sp>
      <p:sp>
        <p:nvSpPr>
          <p:cNvPr id="4" name="TextBox 3">
            <a:extLst>
              <a:ext uri="{FF2B5EF4-FFF2-40B4-BE49-F238E27FC236}">
                <a16:creationId xmlns:a16="http://schemas.microsoft.com/office/drawing/2014/main" id="{583FFA54-252F-4B12-8F5B-0491C7243D1C}"/>
              </a:ext>
            </a:extLst>
          </p:cNvPr>
          <p:cNvSpPr txBox="1"/>
          <p:nvPr/>
        </p:nvSpPr>
        <p:spPr>
          <a:xfrm>
            <a:off x="669956" y="3496050"/>
            <a:ext cx="5145386" cy="830997"/>
          </a:xfrm>
          <a:prstGeom prst="rect">
            <a:avLst/>
          </a:prstGeom>
          <a:noFill/>
        </p:spPr>
        <p:txBody>
          <a:bodyPr wrap="square" rtlCol="0">
            <a:spAutoFit/>
          </a:bodyPr>
          <a:lstStyle/>
          <a:p>
            <a:r>
              <a:rPr lang="en-US" sz="2400" dirty="0">
                <a:solidFill>
                  <a:schemeClr val="bg1"/>
                </a:solidFill>
              </a:rPr>
              <a:t>Adequate Inventory of "no-touch" portable temperature scanners</a:t>
            </a:r>
          </a:p>
        </p:txBody>
      </p:sp>
      <p:pic>
        <p:nvPicPr>
          <p:cNvPr id="7" name="Picture 6" descr="A picture containing indoor, dryer, sitting, green&#10;&#10;Description automatically generated">
            <a:extLst>
              <a:ext uri="{FF2B5EF4-FFF2-40B4-BE49-F238E27FC236}">
                <a16:creationId xmlns:a16="http://schemas.microsoft.com/office/drawing/2014/main" id="{EEBC5EBF-DAC0-4210-BE01-6B3D9C418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464" y="2147519"/>
            <a:ext cx="4038600" cy="4038600"/>
          </a:xfrm>
          <a:prstGeom prst="rect">
            <a:avLst/>
          </a:prstGeom>
        </p:spPr>
      </p:pic>
    </p:spTree>
    <p:extLst>
      <p:ext uri="{BB962C8B-B14F-4D97-AF65-F5344CB8AC3E}">
        <p14:creationId xmlns:p14="http://schemas.microsoft.com/office/powerpoint/2010/main" val="39434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4240A1-AC4E-4264-A8A1-81A98B923E99}"/>
              </a:ext>
            </a:extLst>
          </p:cNvPr>
          <p:cNvSpPr>
            <a:spLocks noGrp="1"/>
          </p:cNvSpPr>
          <p:nvPr>
            <p:ph type="sldNum" sz="quarter" idx="12"/>
          </p:nvPr>
        </p:nvSpPr>
        <p:spPr/>
        <p:txBody>
          <a:bodyPr/>
          <a:lstStyle/>
          <a:p>
            <a:fld id="{BAE1A07D-061E-43CA-9ACA-A7B2B4D85671}" type="slidenum">
              <a:rPr lang="en-US" smtClean="0"/>
              <a:t>7</a:t>
            </a:fld>
            <a:endParaRPr lang="en-US"/>
          </a:p>
        </p:txBody>
      </p:sp>
      <p:sp>
        <p:nvSpPr>
          <p:cNvPr id="3" name="TextBox 2">
            <a:extLst>
              <a:ext uri="{FF2B5EF4-FFF2-40B4-BE49-F238E27FC236}">
                <a16:creationId xmlns:a16="http://schemas.microsoft.com/office/drawing/2014/main" id="{F046B69E-A405-4DCA-AA08-C2B04E4DF418}"/>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Underway to Reduce the Probability of Transmission for the School Community </a:t>
            </a:r>
          </a:p>
        </p:txBody>
      </p:sp>
      <p:sp>
        <p:nvSpPr>
          <p:cNvPr id="4" name="TextBox 3">
            <a:extLst>
              <a:ext uri="{FF2B5EF4-FFF2-40B4-BE49-F238E27FC236}">
                <a16:creationId xmlns:a16="http://schemas.microsoft.com/office/drawing/2014/main" id="{41922982-103D-4358-827F-E326C0A79913}"/>
              </a:ext>
            </a:extLst>
          </p:cNvPr>
          <p:cNvSpPr txBox="1"/>
          <p:nvPr/>
        </p:nvSpPr>
        <p:spPr>
          <a:xfrm>
            <a:off x="806440" y="1811054"/>
            <a:ext cx="2597773" cy="4524315"/>
          </a:xfrm>
          <a:prstGeom prst="rect">
            <a:avLst/>
          </a:prstGeom>
          <a:noFill/>
        </p:spPr>
        <p:txBody>
          <a:bodyPr wrap="square" rtlCol="0">
            <a:spAutoFit/>
          </a:bodyPr>
          <a:lstStyle/>
          <a:p>
            <a:r>
              <a:rPr lang="en-US" sz="2400" dirty="0">
                <a:solidFill>
                  <a:schemeClr val="bg1"/>
                </a:solidFill>
              </a:rPr>
              <a:t>The total square footage of all our facilities is 663,195 Sq. ft. </a:t>
            </a:r>
          </a:p>
          <a:p>
            <a:endParaRPr lang="en-US" sz="2400" dirty="0">
              <a:solidFill>
                <a:schemeClr val="bg1"/>
              </a:solidFill>
            </a:endParaRPr>
          </a:p>
          <a:p>
            <a:r>
              <a:rPr lang="en-US" sz="2400" dirty="0">
                <a:solidFill>
                  <a:schemeClr val="bg1"/>
                </a:solidFill>
              </a:rPr>
              <a:t>Enhanced cleaning procedures by our staff alone will not meet the goal of trying to disinfect every surface. </a:t>
            </a:r>
          </a:p>
          <a:p>
            <a:endParaRPr lang="en-US" sz="2400" dirty="0">
              <a:solidFill>
                <a:schemeClr val="bg1"/>
              </a:solidFill>
            </a:endParaRPr>
          </a:p>
        </p:txBody>
      </p:sp>
      <p:pic>
        <p:nvPicPr>
          <p:cNvPr id="6" name="Picture 5" descr="A large building&#10;&#10;Description automatically generated">
            <a:extLst>
              <a:ext uri="{FF2B5EF4-FFF2-40B4-BE49-F238E27FC236}">
                <a16:creationId xmlns:a16="http://schemas.microsoft.com/office/drawing/2014/main" id="{E9FA0591-6CEC-4A11-B214-4FAC9EBBB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776" y="2800068"/>
            <a:ext cx="6013946" cy="3535301"/>
          </a:xfrm>
          <a:prstGeom prst="rect">
            <a:avLst/>
          </a:prstGeom>
        </p:spPr>
      </p:pic>
      <p:sp>
        <p:nvSpPr>
          <p:cNvPr id="7" name="TextBox 6">
            <a:extLst>
              <a:ext uri="{FF2B5EF4-FFF2-40B4-BE49-F238E27FC236}">
                <a16:creationId xmlns:a16="http://schemas.microsoft.com/office/drawing/2014/main" id="{9BE4EC78-ED44-4A52-9146-39C6A5748F87}"/>
              </a:ext>
            </a:extLst>
          </p:cNvPr>
          <p:cNvSpPr txBox="1"/>
          <p:nvPr/>
        </p:nvSpPr>
        <p:spPr>
          <a:xfrm>
            <a:off x="5098411" y="2173558"/>
            <a:ext cx="6287149" cy="830997"/>
          </a:xfrm>
          <a:prstGeom prst="rect">
            <a:avLst/>
          </a:prstGeom>
          <a:noFill/>
        </p:spPr>
        <p:txBody>
          <a:bodyPr wrap="square" rtlCol="0">
            <a:spAutoFit/>
          </a:bodyPr>
          <a:lstStyle/>
          <a:p>
            <a:r>
              <a:rPr lang="en-US" sz="2400" dirty="0">
                <a:solidFill>
                  <a:schemeClr val="bg1"/>
                </a:solidFill>
              </a:rPr>
              <a:t>Merrimack High School alone is 213,800 Sq. ft. </a:t>
            </a:r>
          </a:p>
          <a:p>
            <a:endParaRPr lang="en-US" sz="2400" dirty="0">
              <a:solidFill>
                <a:schemeClr val="bg1"/>
              </a:solidFill>
            </a:endParaRPr>
          </a:p>
        </p:txBody>
      </p:sp>
    </p:spTree>
    <p:extLst>
      <p:ext uri="{BB962C8B-B14F-4D97-AF65-F5344CB8AC3E}">
        <p14:creationId xmlns:p14="http://schemas.microsoft.com/office/powerpoint/2010/main" val="234909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9A5567-5EA2-4BD1-BDF3-DD99CA41EEC9}"/>
              </a:ext>
            </a:extLst>
          </p:cNvPr>
          <p:cNvSpPr>
            <a:spLocks noGrp="1"/>
          </p:cNvSpPr>
          <p:nvPr>
            <p:ph type="sldNum" sz="quarter" idx="12"/>
          </p:nvPr>
        </p:nvSpPr>
        <p:spPr/>
        <p:txBody>
          <a:bodyPr/>
          <a:lstStyle/>
          <a:p>
            <a:fld id="{BAE1A07D-061E-43CA-9ACA-A7B2B4D85671}" type="slidenum">
              <a:rPr lang="en-US" smtClean="0"/>
              <a:t>8</a:t>
            </a:fld>
            <a:endParaRPr lang="en-US"/>
          </a:p>
        </p:txBody>
      </p:sp>
      <p:sp>
        <p:nvSpPr>
          <p:cNvPr id="3" name="TextBox 2">
            <a:extLst>
              <a:ext uri="{FF2B5EF4-FFF2-40B4-BE49-F238E27FC236}">
                <a16:creationId xmlns:a16="http://schemas.microsoft.com/office/drawing/2014/main" id="{8E7DBFC5-249E-4E10-9509-4A2DDAF12E3E}"/>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Underway to Reduce the Probability of Transmission for the School Community </a:t>
            </a:r>
          </a:p>
        </p:txBody>
      </p:sp>
      <p:sp>
        <p:nvSpPr>
          <p:cNvPr id="5" name="TextBox 4">
            <a:extLst>
              <a:ext uri="{FF2B5EF4-FFF2-40B4-BE49-F238E27FC236}">
                <a16:creationId xmlns:a16="http://schemas.microsoft.com/office/drawing/2014/main" id="{E57B2D9D-F168-4368-8490-3CE6E4EF7752}"/>
              </a:ext>
            </a:extLst>
          </p:cNvPr>
          <p:cNvSpPr txBox="1"/>
          <p:nvPr/>
        </p:nvSpPr>
        <p:spPr>
          <a:xfrm>
            <a:off x="761172" y="2209406"/>
            <a:ext cx="4317822" cy="3416320"/>
          </a:xfrm>
          <a:prstGeom prst="rect">
            <a:avLst/>
          </a:prstGeom>
          <a:noFill/>
        </p:spPr>
        <p:txBody>
          <a:bodyPr wrap="square" rtlCol="0">
            <a:spAutoFit/>
          </a:bodyPr>
          <a:lstStyle/>
          <a:p>
            <a:r>
              <a:rPr lang="en-US" sz="2400" dirty="0">
                <a:solidFill>
                  <a:schemeClr val="bg1"/>
                </a:solidFill>
              </a:rPr>
              <a:t>This requires the acquisition of electrostatic disinfectant sprayers to "fog" each building after school in the evening. </a:t>
            </a:r>
          </a:p>
          <a:p>
            <a:endParaRPr lang="en-US" sz="2400" dirty="0">
              <a:solidFill>
                <a:schemeClr val="bg1"/>
              </a:solidFill>
            </a:endParaRPr>
          </a:p>
          <a:p>
            <a:r>
              <a:rPr lang="en-US" sz="2400" dirty="0">
                <a:solidFill>
                  <a:schemeClr val="bg1"/>
                </a:solidFill>
              </a:rPr>
              <a:t>Each machine, commonly used in hospital and other care facilities, can cover approximately 18,000 square feet per hour. </a:t>
            </a:r>
          </a:p>
        </p:txBody>
      </p:sp>
      <p:pic>
        <p:nvPicPr>
          <p:cNvPr id="7" name="Picture 6" descr="A picture containing appliance, sitting, table, light&#10;&#10;Description automatically generated">
            <a:extLst>
              <a:ext uri="{FF2B5EF4-FFF2-40B4-BE49-F238E27FC236}">
                <a16:creationId xmlns:a16="http://schemas.microsoft.com/office/drawing/2014/main" id="{A5B28B70-D37E-48F2-B9B5-220D509C0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293" y="1991762"/>
            <a:ext cx="4507172" cy="4517679"/>
          </a:xfrm>
          <a:prstGeom prst="rect">
            <a:avLst/>
          </a:prstGeom>
        </p:spPr>
      </p:pic>
    </p:spTree>
    <p:extLst>
      <p:ext uri="{BB962C8B-B14F-4D97-AF65-F5344CB8AC3E}">
        <p14:creationId xmlns:p14="http://schemas.microsoft.com/office/powerpoint/2010/main" val="388339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B3102-3E14-4BC2-ABEE-769C1B18817B}"/>
              </a:ext>
            </a:extLst>
          </p:cNvPr>
          <p:cNvSpPr>
            <a:spLocks noGrp="1"/>
          </p:cNvSpPr>
          <p:nvPr>
            <p:ph type="sldNum" sz="quarter" idx="12"/>
          </p:nvPr>
        </p:nvSpPr>
        <p:spPr/>
        <p:txBody>
          <a:bodyPr/>
          <a:lstStyle/>
          <a:p>
            <a:fld id="{BAE1A07D-061E-43CA-9ACA-A7B2B4D85671}" type="slidenum">
              <a:rPr lang="en-US" smtClean="0"/>
              <a:t>9</a:t>
            </a:fld>
            <a:endParaRPr lang="en-US"/>
          </a:p>
        </p:txBody>
      </p:sp>
      <p:sp>
        <p:nvSpPr>
          <p:cNvPr id="3" name="TextBox 2">
            <a:extLst>
              <a:ext uri="{FF2B5EF4-FFF2-40B4-BE49-F238E27FC236}">
                <a16:creationId xmlns:a16="http://schemas.microsoft.com/office/drawing/2014/main" id="{E3E3A714-2EF9-42BC-BB36-FB2D1EF13876}"/>
              </a:ext>
            </a:extLst>
          </p:cNvPr>
          <p:cNvSpPr txBox="1"/>
          <p:nvPr/>
        </p:nvSpPr>
        <p:spPr>
          <a:xfrm>
            <a:off x="1126837" y="856947"/>
            <a:ext cx="9737436" cy="954107"/>
          </a:xfrm>
          <a:prstGeom prst="rect">
            <a:avLst/>
          </a:prstGeom>
          <a:noFill/>
        </p:spPr>
        <p:txBody>
          <a:bodyPr wrap="square" rtlCol="0">
            <a:spAutoFit/>
          </a:bodyPr>
          <a:lstStyle/>
          <a:p>
            <a:pPr algn="ctr"/>
            <a:r>
              <a:rPr lang="en-US" sz="2800" dirty="0">
                <a:solidFill>
                  <a:schemeClr val="bg1"/>
                </a:solidFill>
              </a:rPr>
              <a:t>Recommendations Currently Under Review to Reduce the Probability of Transmission for the School Community </a:t>
            </a:r>
          </a:p>
        </p:txBody>
      </p:sp>
      <p:sp>
        <p:nvSpPr>
          <p:cNvPr id="4" name="TextBox 3">
            <a:extLst>
              <a:ext uri="{FF2B5EF4-FFF2-40B4-BE49-F238E27FC236}">
                <a16:creationId xmlns:a16="http://schemas.microsoft.com/office/drawing/2014/main" id="{23FE2341-51B6-4540-8B52-C2C13E16C0C6}"/>
              </a:ext>
            </a:extLst>
          </p:cNvPr>
          <p:cNvSpPr txBox="1"/>
          <p:nvPr/>
        </p:nvSpPr>
        <p:spPr>
          <a:xfrm>
            <a:off x="798481" y="2283208"/>
            <a:ext cx="4317822" cy="1200329"/>
          </a:xfrm>
          <a:prstGeom prst="rect">
            <a:avLst/>
          </a:prstGeom>
          <a:noFill/>
        </p:spPr>
        <p:txBody>
          <a:bodyPr wrap="square" rtlCol="0">
            <a:spAutoFit/>
          </a:bodyPr>
          <a:lstStyle/>
          <a:p>
            <a:r>
              <a:rPr lang="en-US" sz="2400" dirty="0">
                <a:solidFill>
                  <a:schemeClr val="bg1"/>
                </a:solidFill>
              </a:rPr>
              <a:t>Additional custodians for day shift or a contracted service cleaning company</a:t>
            </a:r>
          </a:p>
        </p:txBody>
      </p:sp>
      <p:sp>
        <p:nvSpPr>
          <p:cNvPr id="5" name="TextBox 4">
            <a:extLst>
              <a:ext uri="{FF2B5EF4-FFF2-40B4-BE49-F238E27FC236}">
                <a16:creationId xmlns:a16="http://schemas.microsoft.com/office/drawing/2014/main" id="{F1CA3183-FAB3-4719-A18E-1AD273BFE4EB}"/>
              </a:ext>
            </a:extLst>
          </p:cNvPr>
          <p:cNvSpPr txBox="1"/>
          <p:nvPr/>
        </p:nvSpPr>
        <p:spPr>
          <a:xfrm>
            <a:off x="1468437" y="3955691"/>
            <a:ext cx="4317822" cy="1938992"/>
          </a:xfrm>
          <a:prstGeom prst="rect">
            <a:avLst/>
          </a:prstGeom>
          <a:noFill/>
        </p:spPr>
        <p:txBody>
          <a:bodyPr wrap="square" rtlCol="0">
            <a:spAutoFit/>
          </a:bodyPr>
          <a:lstStyle/>
          <a:p>
            <a:r>
              <a:rPr lang="en-US" sz="2400" dirty="0">
                <a:solidFill>
                  <a:schemeClr val="bg1"/>
                </a:solidFill>
              </a:rPr>
              <a:t>Currently each building has only one day custodian on duty. A contracted service to maintain “in-use” facility cleaning will be necessary. </a:t>
            </a:r>
          </a:p>
        </p:txBody>
      </p:sp>
      <p:sp>
        <p:nvSpPr>
          <p:cNvPr id="6" name="TextBox 5">
            <a:extLst>
              <a:ext uri="{FF2B5EF4-FFF2-40B4-BE49-F238E27FC236}">
                <a16:creationId xmlns:a16="http://schemas.microsoft.com/office/drawing/2014/main" id="{5BDF6DBE-BCEF-4F78-9D12-F3E15FEBBFB5}"/>
              </a:ext>
            </a:extLst>
          </p:cNvPr>
          <p:cNvSpPr txBox="1"/>
          <p:nvPr/>
        </p:nvSpPr>
        <p:spPr>
          <a:xfrm>
            <a:off x="7239000" y="2654183"/>
            <a:ext cx="2743200" cy="1200329"/>
          </a:xfrm>
          <a:prstGeom prst="rect">
            <a:avLst/>
          </a:prstGeom>
          <a:noFill/>
        </p:spPr>
        <p:txBody>
          <a:bodyPr wrap="square" rtlCol="0">
            <a:spAutoFit/>
          </a:bodyPr>
          <a:lstStyle/>
          <a:p>
            <a:r>
              <a:rPr lang="en-US" sz="2400" dirty="0">
                <a:solidFill>
                  <a:schemeClr val="bg1"/>
                </a:solidFill>
              </a:rPr>
              <a:t>Add additional nursing support for each School</a:t>
            </a:r>
          </a:p>
        </p:txBody>
      </p:sp>
    </p:spTree>
    <p:extLst>
      <p:ext uri="{BB962C8B-B14F-4D97-AF65-F5344CB8AC3E}">
        <p14:creationId xmlns:p14="http://schemas.microsoft.com/office/powerpoint/2010/main" val="1584779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1258</Words>
  <Application>Microsoft Office PowerPoint</Application>
  <PresentationFormat>Widescreen</PresentationFormat>
  <Paragraphs>91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Shevenell, Matthew (SAU)</dc:creator>
  <cp:lastModifiedBy>Shevenell, Matthew (SAU)</cp:lastModifiedBy>
  <cp:revision>23</cp:revision>
  <dcterms:created xsi:type="dcterms:W3CDTF">2020-07-11T17:45:16Z</dcterms:created>
  <dcterms:modified xsi:type="dcterms:W3CDTF">2020-07-13T16:42:02Z</dcterms:modified>
</cp:coreProperties>
</file>