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57" r:id="rId4"/>
    <p:sldId id="267" r:id="rId5"/>
    <p:sldId id="268" r:id="rId6"/>
    <p:sldId id="269" r:id="rId7"/>
    <p:sldId id="273" r:id="rId8"/>
    <p:sldId id="265" r:id="rId9"/>
    <p:sldId id="262" r:id="rId10"/>
    <p:sldId id="266" r:id="rId11"/>
    <p:sldId id="259" r:id="rId12"/>
    <p:sldId id="260" r:id="rId13"/>
    <p:sldId id="263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FCD5A7-952B-6CB7-4D39-BBEDAC9A229D}" v="236" dt="2021-02-15T20:42:38.161"/>
    <p1510:client id="{6752A056-B627-335A-20AF-8657711B0887}" v="128" dt="2021-02-14T19:28:59.412"/>
    <p1510:client id="{830EF78E-EDE5-4AE4-AACD-D6118ED92321}" v="1331" dt="2021-02-15T01:17:20.483"/>
    <p1510:client id="{E9BB7D93-7936-4D68-D05F-6B290CB1AE07}" v="46" dt="2021-02-15T14:51:30.322"/>
    <p1510:client id="{F7A97998-8111-E4C3-79CE-4906A5AF90DB}" v="52" dt="2021-02-15T18:22:39.4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BA44EC-971F-4275-9500-7C6035EE1B1F}" type="doc">
      <dgm:prSet loTypeId="urn:microsoft.com/office/officeart/2016/7/layout/Chevron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12D709-C9DD-41CA-87FC-774472D45E31}">
      <dgm:prSet/>
      <dgm:spPr/>
      <dgm:t>
        <a:bodyPr/>
        <a:lstStyle/>
        <a:p>
          <a:r>
            <a:rPr lang="en-US"/>
            <a:t>Partner</a:t>
          </a:r>
        </a:p>
      </dgm:t>
    </dgm:pt>
    <dgm:pt modelId="{EB07C7A7-0839-4C89-923D-8F81B0F9F5EA}" type="parTrans" cxnId="{2DF9F774-A75D-426E-ADF0-0748CB0CE94B}">
      <dgm:prSet/>
      <dgm:spPr/>
      <dgm:t>
        <a:bodyPr/>
        <a:lstStyle/>
        <a:p>
          <a:endParaRPr lang="en-US"/>
        </a:p>
      </dgm:t>
    </dgm:pt>
    <dgm:pt modelId="{462222F7-D9B0-4832-9D75-8A593617139B}" type="sibTrans" cxnId="{2DF9F774-A75D-426E-ADF0-0748CB0CE94B}">
      <dgm:prSet/>
      <dgm:spPr/>
      <dgm:t>
        <a:bodyPr/>
        <a:lstStyle/>
        <a:p>
          <a:endParaRPr lang="en-US"/>
        </a:p>
      </dgm:t>
    </dgm:pt>
    <dgm:pt modelId="{3AEAE29B-2193-4A7A-971A-BB2C5D839649}">
      <dgm:prSet/>
      <dgm:spPr/>
      <dgm:t>
        <a:bodyPr/>
        <a:lstStyle/>
        <a:p>
          <a:r>
            <a:rPr lang="en-US"/>
            <a:t>Partner with other district committees and efforts to increase participation and awareness to school-based or district wide initiatives </a:t>
          </a:r>
        </a:p>
      </dgm:t>
    </dgm:pt>
    <dgm:pt modelId="{E104C7E8-3987-47FB-B003-9AD5FB0676F7}" type="parTrans" cxnId="{5F7C51B5-179D-431D-8DDF-E80053A6268F}">
      <dgm:prSet/>
      <dgm:spPr/>
      <dgm:t>
        <a:bodyPr/>
        <a:lstStyle/>
        <a:p>
          <a:endParaRPr lang="en-US"/>
        </a:p>
      </dgm:t>
    </dgm:pt>
    <dgm:pt modelId="{8CC86A1A-C018-4703-B92E-C56B40CAE24F}" type="sibTrans" cxnId="{5F7C51B5-179D-431D-8DDF-E80053A6268F}">
      <dgm:prSet/>
      <dgm:spPr/>
      <dgm:t>
        <a:bodyPr/>
        <a:lstStyle/>
        <a:p>
          <a:endParaRPr lang="en-US"/>
        </a:p>
      </dgm:t>
    </dgm:pt>
    <dgm:pt modelId="{1C377A8F-3442-4764-BF8C-BEF1CBFCCF93}">
      <dgm:prSet/>
      <dgm:spPr/>
      <dgm:t>
        <a:bodyPr/>
        <a:lstStyle/>
        <a:p>
          <a:r>
            <a:rPr lang="en-US"/>
            <a:t>Share</a:t>
          </a:r>
        </a:p>
      </dgm:t>
    </dgm:pt>
    <dgm:pt modelId="{09A4C533-FC52-4C41-A249-2B76223184CD}" type="parTrans" cxnId="{B3E369E3-EADF-4BDA-9325-8396C1BD432C}">
      <dgm:prSet/>
      <dgm:spPr/>
      <dgm:t>
        <a:bodyPr/>
        <a:lstStyle/>
        <a:p>
          <a:endParaRPr lang="en-US"/>
        </a:p>
      </dgm:t>
    </dgm:pt>
    <dgm:pt modelId="{EEFEFE6A-A059-4EB1-84C2-E8A818F87669}" type="sibTrans" cxnId="{B3E369E3-EADF-4BDA-9325-8396C1BD432C}">
      <dgm:prSet/>
      <dgm:spPr/>
      <dgm:t>
        <a:bodyPr/>
        <a:lstStyle/>
        <a:p>
          <a:endParaRPr lang="en-US"/>
        </a:p>
      </dgm:t>
    </dgm:pt>
    <dgm:pt modelId="{91DA5164-A05A-46EA-863E-5B898191F3BB}">
      <dgm:prSet/>
      <dgm:spPr/>
      <dgm:t>
        <a:bodyPr/>
        <a:lstStyle/>
        <a:p>
          <a:r>
            <a:rPr lang="en-US"/>
            <a:t>Share district-wide resources that may support employee mental health, with the aim of targeting a range of needs and interests</a:t>
          </a:r>
        </a:p>
      </dgm:t>
    </dgm:pt>
    <dgm:pt modelId="{F68E32FF-FA93-4F55-8814-4AE27331734F}" type="parTrans" cxnId="{17A90B74-A79C-4698-BB1A-A886E5675ABF}">
      <dgm:prSet/>
      <dgm:spPr/>
      <dgm:t>
        <a:bodyPr/>
        <a:lstStyle/>
        <a:p>
          <a:endParaRPr lang="en-US"/>
        </a:p>
      </dgm:t>
    </dgm:pt>
    <dgm:pt modelId="{8202DCD4-7203-4ECA-8C7D-907F0004E005}" type="sibTrans" cxnId="{17A90B74-A79C-4698-BB1A-A886E5675ABF}">
      <dgm:prSet/>
      <dgm:spPr/>
      <dgm:t>
        <a:bodyPr/>
        <a:lstStyle/>
        <a:p>
          <a:endParaRPr lang="en-US"/>
        </a:p>
      </dgm:t>
    </dgm:pt>
    <dgm:pt modelId="{AE98E62A-90D4-417A-B78A-11E95E54B22A}">
      <dgm:prSet/>
      <dgm:spPr/>
      <dgm:t>
        <a:bodyPr/>
        <a:lstStyle/>
        <a:p>
          <a:r>
            <a:rPr lang="en-US"/>
            <a:t>Respond</a:t>
          </a:r>
        </a:p>
      </dgm:t>
    </dgm:pt>
    <dgm:pt modelId="{5F662B93-8985-4B4B-BB62-DC6AFAC0727F}" type="parTrans" cxnId="{CC7FEEDD-7A29-4BC6-9CDD-0DBA5FC790AA}">
      <dgm:prSet/>
      <dgm:spPr/>
      <dgm:t>
        <a:bodyPr/>
        <a:lstStyle/>
        <a:p>
          <a:endParaRPr lang="en-US"/>
        </a:p>
      </dgm:t>
    </dgm:pt>
    <dgm:pt modelId="{3620D8B0-418B-4F3D-B8B8-AEE88BFC410F}" type="sibTrans" cxnId="{CC7FEEDD-7A29-4BC6-9CDD-0DBA5FC790AA}">
      <dgm:prSet/>
      <dgm:spPr/>
      <dgm:t>
        <a:bodyPr/>
        <a:lstStyle/>
        <a:p>
          <a:endParaRPr lang="en-US"/>
        </a:p>
      </dgm:t>
    </dgm:pt>
    <dgm:pt modelId="{F16CDB53-6BCB-4E57-8FBD-38543B8CAC49}">
      <dgm:prSet/>
      <dgm:spPr/>
      <dgm:t>
        <a:bodyPr/>
        <a:lstStyle/>
        <a:p>
          <a:r>
            <a:rPr lang="en-US"/>
            <a:t>Stay abreast of emergent mental health needs and resources, ensuring that we are responsive as a district System of Care, rather than responding within silos</a:t>
          </a:r>
        </a:p>
      </dgm:t>
    </dgm:pt>
    <dgm:pt modelId="{DB3BDC6B-43E0-4ABD-9372-DDB434BF0DB9}" type="parTrans" cxnId="{D287ADED-9C91-4EF7-87A1-852ECD628F36}">
      <dgm:prSet/>
      <dgm:spPr/>
      <dgm:t>
        <a:bodyPr/>
        <a:lstStyle/>
        <a:p>
          <a:endParaRPr lang="en-US"/>
        </a:p>
      </dgm:t>
    </dgm:pt>
    <dgm:pt modelId="{7885F28B-C795-4A1A-9235-347976573FB2}" type="sibTrans" cxnId="{D287ADED-9C91-4EF7-87A1-852ECD628F36}">
      <dgm:prSet/>
      <dgm:spPr/>
      <dgm:t>
        <a:bodyPr/>
        <a:lstStyle/>
        <a:p>
          <a:endParaRPr lang="en-US"/>
        </a:p>
      </dgm:t>
    </dgm:pt>
    <dgm:pt modelId="{8AC14757-4F17-426D-9120-41E19B2B18B6}">
      <dgm:prSet/>
      <dgm:spPr/>
      <dgm:t>
        <a:bodyPr/>
        <a:lstStyle/>
        <a:p>
          <a:r>
            <a:rPr lang="en-US"/>
            <a:t>Provide</a:t>
          </a:r>
        </a:p>
      </dgm:t>
    </dgm:pt>
    <dgm:pt modelId="{D0AC6E64-44ED-4FA7-A0F2-577BA6EECD21}" type="parTrans" cxnId="{C331AF6F-30F2-4981-AA8A-0530E298872A}">
      <dgm:prSet/>
      <dgm:spPr/>
      <dgm:t>
        <a:bodyPr/>
        <a:lstStyle/>
        <a:p>
          <a:endParaRPr lang="en-US"/>
        </a:p>
      </dgm:t>
    </dgm:pt>
    <dgm:pt modelId="{ACE6268F-88B6-4FD0-BB70-E28E132AB628}" type="sibTrans" cxnId="{C331AF6F-30F2-4981-AA8A-0530E298872A}">
      <dgm:prSet/>
      <dgm:spPr/>
      <dgm:t>
        <a:bodyPr/>
        <a:lstStyle/>
        <a:p>
          <a:endParaRPr lang="en-US"/>
        </a:p>
      </dgm:t>
    </dgm:pt>
    <dgm:pt modelId="{8DB9B359-1F09-44FE-ABC9-6D0C4C944A9E}">
      <dgm:prSet/>
      <dgm:spPr/>
      <dgm:t>
        <a:bodyPr/>
        <a:lstStyle/>
        <a:p>
          <a:r>
            <a:rPr lang="en-US"/>
            <a:t>Provide information and actionable ideas for SoCaLS and Leadership to take under advisement.</a:t>
          </a:r>
        </a:p>
      </dgm:t>
    </dgm:pt>
    <dgm:pt modelId="{71E79928-224E-49AF-A259-B8EB43FB2BE0}" type="parTrans" cxnId="{FF37B4BB-C7DB-4F1D-987E-CD328A531FF6}">
      <dgm:prSet/>
      <dgm:spPr/>
      <dgm:t>
        <a:bodyPr/>
        <a:lstStyle/>
        <a:p>
          <a:endParaRPr lang="en-US"/>
        </a:p>
      </dgm:t>
    </dgm:pt>
    <dgm:pt modelId="{60FF87BE-33FE-45B1-9F7A-0DCF6AEC8F73}" type="sibTrans" cxnId="{FF37B4BB-C7DB-4F1D-987E-CD328A531FF6}">
      <dgm:prSet/>
      <dgm:spPr/>
      <dgm:t>
        <a:bodyPr/>
        <a:lstStyle/>
        <a:p>
          <a:endParaRPr lang="en-US"/>
        </a:p>
      </dgm:t>
    </dgm:pt>
    <dgm:pt modelId="{00B21D05-1F4D-4EA2-A2C9-9ED0D5CFFBB0}">
      <dgm:prSet/>
      <dgm:spPr/>
      <dgm:t>
        <a:bodyPr/>
        <a:lstStyle/>
        <a:p>
          <a:r>
            <a:rPr lang="en-US"/>
            <a:t>Support</a:t>
          </a:r>
        </a:p>
      </dgm:t>
    </dgm:pt>
    <dgm:pt modelId="{C710E00B-4EDD-4283-97E8-522C9CA6114A}" type="parTrans" cxnId="{33012392-1A09-4697-93EE-88E815A36E4B}">
      <dgm:prSet/>
      <dgm:spPr/>
      <dgm:t>
        <a:bodyPr/>
        <a:lstStyle/>
        <a:p>
          <a:endParaRPr lang="en-US"/>
        </a:p>
      </dgm:t>
    </dgm:pt>
    <dgm:pt modelId="{136EE43F-9DD9-4563-BE23-A2676FE18F83}" type="sibTrans" cxnId="{33012392-1A09-4697-93EE-88E815A36E4B}">
      <dgm:prSet/>
      <dgm:spPr/>
      <dgm:t>
        <a:bodyPr/>
        <a:lstStyle/>
        <a:p>
          <a:endParaRPr lang="en-US"/>
        </a:p>
      </dgm:t>
    </dgm:pt>
    <dgm:pt modelId="{C627680B-D48E-4DA3-BC09-F2CD7E36BDA3}">
      <dgm:prSet/>
      <dgm:spPr/>
      <dgm:t>
        <a:bodyPr/>
        <a:lstStyle/>
        <a:p>
          <a:r>
            <a:rPr lang="en-US"/>
            <a:t>Support our community in ways that do not “add to the plate,” but rather help manage what is on it</a:t>
          </a:r>
        </a:p>
      </dgm:t>
    </dgm:pt>
    <dgm:pt modelId="{8FC9D46B-36B1-4708-895D-11A0C93E858F}" type="parTrans" cxnId="{44EEE909-F1A6-47B3-96D5-5577DB681F1E}">
      <dgm:prSet/>
      <dgm:spPr/>
      <dgm:t>
        <a:bodyPr/>
        <a:lstStyle/>
        <a:p>
          <a:endParaRPr lang="en-US"/>
        </a:p>
      </dgm:t>
    </dgm:pt>
    <dgm:pt modelId="{9A121082-0944-459A-959B-587005ED4802}" type="sibTrans" cxnId="{44EEE909-F1A6-47B3-96D5-5577DB681F1E}">
      <dgm:prSet/>
      <dgm:spPr/>
      <dgm:t>
        <a:bodyPr/>
        <a:lstStyle/>
        <a:p>
          <a:endParaRPr lang="en-US"/>
        </a:p>
      </dgm:t>
    </dgm:pt>
    <dgm:pt modelId="{129109FB-7D68-4616-B962-2889D9051F09}">
      <dgm:prSet/>
      <dgm:spPr/>
      <dgm:t>
        <a:bodyPr/>
        <a:lstStyle/>
        <a:p>
          <a:r>
            <a:rPr lang="en-US"/>
            <a:t>Awareness</a:t>
          </a:r>
        </a:p>
      </dgm:t>
    </dgm:pt>
    <dgm:pt modelId="{2274BA51-BF9C-499A-B805-3272C44CFDE1}" type="parTrans" cxnId="{91561049-3803-42C1-A395-8099BD3EDDB4}">
      <dgm:prSet/>
      <dgm:spPr/>
      <dgm:t>
        <a:bodyPr/>
        <a:lstStyle/>
        <a:p>
          <a:endParaRPr lang="en-US"/>
        </a:p>
      </dgm:t>
    </dgm:pt>
    <dgm:pt modelId="{0B7E4AF1-6E36-4CBC-A0A9-69664DE114D6}" type="sibTrans" cxnId="{91561049-3803-42C1-A395-8099BD3EDDB4}">
      <dgm:prSet/>
      <dgm:spPr/>
      <dgm:t>
        <a:bodyPr/>
        <a:lstStyle/>
        <a:p>
          <a:endParaRPr lang="en-US"/>
        </a:p>
      </dgm:t>
    </dgm:pt>
    <dgm:pt modelId="{81121B8B-E746-4416-9A9B-B50676D28C85}">
      <dgm:prSet/>
      <dgm:spPr/>
      <dgm:t>
        <a:bodyPr/>
        <a:lstStyle/>
        <a:p>
          <a:r>
            <a:rPr lang="en-US"/>
            <a:t>Bring awareness to the Employee Assistance Program, which offers  free and confidential tools to employees (including discounts!)</a:t>
          </a:r>
        </a:p>
      </dgm:t>
    </dgm:pt>
    <dgm:pt modelId="{6A46AB97-E77E-454A-8FB4-A6EFD9019412}" type="parTrans" cxnId="{2A2DF73E-F95B-448D-ABA2-183F4897ED9F}">
      <dgm:prSet/>
      <dgm:spPr/>
      <dgm:t>
        <a:bodyPr/>
        <a:lstStyle/>
        <a:p>
          <a:endParaRPr lang="en-US"/>
        </a:p>
      </dgm:t>
    </dgm:pt>
    <dgm:pt modelId="{2D1B55F0-B90B-419D-8A4E-E0ED575C40AD}" type="sibTrans" cxnId="{2A2DF73E-F95B-448D-ABA2-183F4897ED9F}">
      <dgm:prSet/>
      <dgm:spPr/>
      <dgm:t>
        <a:bodyPr/>
        <a:lstStyle/>
        <a:p>
          <a:endParaRPr lang="en-US"/>
        </a:p>
      </dgm:t>
    </dgm:pt>
    <dgm:pt modelId="{81B99096-0301-4B4F-8EA4-82BCA700E89D}" type="pres">
      <dgm:prSet presAssocID="{6DBA44EC-971F-4275-9500-7C6035EE1B1F}" presName="Name0" presStyleCnt="0">
        <dgm:presLayoutVars>
          <dgm:dir/>
          <dgm:animLvl val="lvl"/>
          <dgm:resizeHandles val="exact"/>
        </dgm:presLayoutVars>
      </dgm:prSet>
      <dgm:spPr/>
    </dgm:pt>
    <dgm:pt modelId="{A3C09210-5F79-487E-84C3-FB7BFE5D8416}" type="pres">
      <dgm:prSet presAssocID="{9112D709-C9DD-41CA-87FC-774472D45E31}" presName="composite" presStyleCnt="0"/>
      <dgm:spPr/>
    </dgm:pt>
    <dgm:pt modelId="{1FED2F41-545D-4449-9BA2-AED29C415251}" type="pres">
      <dgm:prSet presAssocID="{9112D709-C9DD-41CA-87FC-774472D45E31}" presName="parTx" presStyleLbl="alignNode1" presStyleIdx="0" presStyleCnt="6">
        <dgm:presLayoutVars>
          <dgm:chMax val="0"/>
          <dgm:chPref val="0"/>
        </dgm:presLayoutVars>
      </dgm:prSet>
      <dgm:spPr/>
    </dgm:pt>
    <dgm:pt modelId="{04605E66-D7B0-43D4-B228-8DB7DE4BC626}" type="pres">
      <dgm:prSet presAssocID="{9112D709-C9DD-41CA-87FC-774472D45E31}" presName="desTx" presStyleLbl="alignAccFollowNode1" presStyleIdx="0" presStyleCnt="6">
        <dgm:presLayoutVars/>
      </dgm:prSet>
      <dgm:spPr/>
    </dgm:pt>
    <dgm:pt modelId="{3AD943FD-2F72-4080-A340-45C5470CD56B}" type="pres">
      <dgm:prSet presAssocID="{462222F7-D9B0-4832-9D75-8A593617139B}" presName="space" presStyleCnt="0"/>
      <dgm:spPr/>
    </dgm:pt>
    <dgm:pt modelId="{83FA4D36-D2B7-45DE-BFA7-C3967CD99C4E}" type="pres">
      <dgm:prSet presAssocID="{1C377A8F-3442-4764-BF8C-BEF1CBFCCF93}" presName="composite" presStyleCnt="0"/>
      <dgm:spPr/>
    </dgm:pt>
    <dgm:pt modelId="{239D2780-712A-4DF9-BB60-D35AE7A67250}" type="pres">
      <dgm:prSet presAssocID="{1C377A8F-3442-4764-BF8C-BEF1CBFCCF93}" presName="parTx" presStyleLbl="alignNode1" presStyleIdx="1" presStyleCnt="6">
        <dgm:presLayoutVars>
          <dgm:chMax val="0"/>
          <dgm:chPref val="0"/>
        </dgm:presLayoutVars>
      </dgm:prSet>
      <dgm:spPr/>
    </dgm:pt>
    <dgm:pt modelId="{CABA16BA-D6D2-48DD-8842-DE358D6CF4B0}" type="pres">
      <dgm:prSet presAssocID="{1C377A8F-3442-4764-BF8C-BEF1CBFCCF93}" presName="desTx" presStyleLbl="alignAccFollowNode1" presStyleIdx="1" presStyleCnt="6">
        <dgm:presLayoutVars/>
      </dgm:prSet>
      <dgm:spPr/>
    </dgm:pt>
    <dgm:pt modelId="{48F7D616-93F5-4DD7-95B1-C7538E24474C}" type="pres">
      <dgm:prSet presAssocID="{EEFEFE6A-A059-4EB1-84C2-E8A818F87669}" presName="space" presStyleCnt="0"/>
      <dgm:spPr/>
    </dgm:pt>
    <dgm:pt modelId="{7C149F36-5895-4A02-BECB-1E8F4D3B9E7D}" type="pres">
      <dgm:prSet presAssocID="{AE98E62A-90D4-417A-B78A-11E95E54B22A}" presName="composite" presStyleCnt="0"/>
      <dgm:spPr/>
    </dgm:pt>
    <dgm:pt modelId="{3204ECEE-7308-4A0A-9DE2-C6DF3E897A8B}" type="pres">
      <dgm:prSet presAssocID="{AE98E62A-90D4-417A-B78A-11E95E54B22A}" presName="parTx" presStyleLbl="alignNode1" presStyleIdx="2" presStyleCnt="6">
        <dgm:presLayoutVars>
          <dgm:chMax val="0"/>
          <dgm:chPref val="0"/>
        </dgm:presLayoutVars>
      </dgm:prSet>
      <dgm:spPr/>
    </dgm:pt>
    <dgm:pt modelId="{7913CC18-5650-4B36-A6AA-B5D7D8AA1C82}" type="pres">
      <dgm:prSet presAssocID="{AE98E62A-90D4-417A-B78A-11E95E54B22A}" presName="desTx" presStyleLbl="alignAccFollowNode1" presStyleIdx="2" presStyleCnt="6">
        <dgm:presLayoutVars/>
      </dgm:prSet>
      <dgm:spPr/>
    </dgm:pt>
    <dgm:pt modelId="{4EA68A9D-8AEF-45F5-9004-A5D4E9E8BCC4}" type="pres">
      <dgm:prSet presAssocID="{3620D8B0-418B-4F3D-B8B8-AEE88BFC410F}" presName="space" presStyleCnt="0"/>
      <dgm:spPr/>
    </dgm:pt>
    <dgm:pt modelId="{6EF3C71A-2CEA-43C7-91AD-F28AD6DC0F85}" type="pres">
      <dgm:prSet presAssocID="{8AC14757-4F17-426D-9120-41E19B2B18B6}" presName="composite" presStyleCnt="0"/>
      <dgm:spPr/>
    </dgm:pt>
    <dgm:pt modelId="{73D2D827-2B34-4540-91D3-4105D55ADCB9}" type="pres">
      <dgm:prSet presAssocID="{8AC14757-4F17-426D-9120-41E19B2B18B6}" presName="parTx" presStyleLbl="alignNode1" presStyleIdx="3" presStyleCnt="6">
        <dgm:presLayoutVars>
          <dgm:chMax val="0"/>
          <dgm:chPref val="0"/>
        </dgm:presLayoutVars>
      </dgm:prSet>
      <dgm:spPr/>
    </dgm:pt>
    <dgm:pt modelId="{A24D22AD-75EA-4986-88BC-7A18553273D3}" type="pres">
      <dgm:prSet presAssocID="{8AC14757-4F17-426D-9120-41E19B2B18B6}" presName="desTx" presStyleLbl="alignAccFollowNode1" presStyleIdx="3" presStyleCnt="6">
        <dgm:presLayoutVars/>
      </dgm:prSet>
      <dgm:spPr/>
    </dgm:pt>
    <dgm:pt modelId="{A8FD4F49-8FAE-4247-B89F-E015EEDBFA26}" type="pres">
      <dgm:prSet presAssocID="{ACE6268F-88B6-4FD0-BB70-E28E132AB628}" presName="space" presStyleCnt="0"/>
      <dgm:spPr/>
    </dgm:pt>
    <dgm:pt modelId="{BD9BF344-098C-4BE7-A122-C2C598DDB877}" type="pres">
      <dgm:prSet presAssocID="{00B21D05-1F4D-4EA2-A2C9-9ED0D5CFFBB0}" presName="composite" presStyleCnt="0"/>
      <dgm:spPr/>
    </dgm:pt>
    <dgm:pt modelId="{96C2646A-0E40-4418-86A8-5AE97F34CF04}" type="pres">
      <dgm:prSet presAssocID="{00B21D05-1F4D-4EA2-A2C9-9ED0D5CFFBB0}" presName="parTx" presStyleLbl="alignNode1" presStyleIdx="4" presStyleCnt="6">
        <dgm:presLayoutVars>
          <dgm:chMax val="0"/>
          <dgm:chPref val="0"/>
        </dgm:presLayoutVars>
      </dgm:prSet>
      <dgm:spPr/>
    </dgm:pt>
    <dgm:pt modelId="{873E83E9-6643-4B96-A81E-4649058C0D57}" type="pres">
      <dgm:prSet presAssocID="{00B21D05-1F4D-4EA2-A2C9-9ED0D5CFFBB0}" presName="desTx" presStyleLbl="alignAccFollowNode1" presStyleIdx="4" presStyleCnt="6">
        <dgm:presLayoutVars/>
      </dgm:prSet>
      <dgm:spPr/>
    </dgm:pt>
    <dgm:pt modelId="{798AB488-792F-4625-AD47-3CFA9234F123}" type="pres">
      <dgm:prSet presAssocID="{136EE43F-9DD9-4563-BE23-A2676FE18F83}" presName="space" presStyleCnt="0"/>
      <dgm:spPr/>
    </dgm:pt>
    <dgm:pt modelId="{E6199864-515F-4FF1-9046-0579F395C88F}" type="pres">
      <dgm:prSet presAssocID="{129109FB-7D68-4616-B962-2889D9051F09}" presName="composite" presStyleCnt="0"/>
      <dgm:spPr/>
    </dgm:pt>
    <dgm:pt modelId="{8C3804BA-35B1-44E9-BDB0-68AC59C570B0}" type="pres">
      <dgm:prSet presAssocID="{129109FB-7D68-4616-B962-2889D9051F09}" presName="parTx" presStyleLbl="alignNode1" presStyleIdx="5" presStyleCnt="6">
        <dgm:presLayoutVars>
          <dgm:chMax val="0"/>
          <dgm:chPref val="0"/>
        </dgm:presLayoutVars>
      </dgm:prSet>
      <dgm:spPr/>
    </dgm:pt>
    <dgm:pt modelId="{E5D6C9A8-27CE-400D-9550-E6BBFCC25DCD}" type="pres">
      <dgm:prSet presAssocID="{129109FB-7D68-4616-B962-2889D9051F09}" presName="desTx" presStyleLbl="alignAccFollowNode1" presStyleIdx="5" presStyleCnt="6">
        <dgm:presLayoutVars/>
      </dgm:prSet>
      <dgm:spPr/>
    </dgm:pt>
  </dgm:ptLst>
  <dgm:cxnLst>
    <dgm:cxn modelId="{44EEE909-F1A6-47B3-96D5-5577DB681F1E}" srcId="{00B21D05-1F4D-4EA2-A2C9-9ED0D5CFFBB0}" destId="{C627680B-D48E-4DA3-BC09-F2CD7E36BDA3}" srcOrd="0" destOrd="0" parTransId="{8FC9D46B-36B1-4708-895D-11A0C93E858F}" sibTransId="{9A121082-0944-459A-959B-587005ED4802}"/>
    <dgm:cxn modelId="{7747C318-5372-46AA-B018-F730AA60E837}" type="presOf" srcId="{AE98E62A-90D4-417A-B78A-11E95E54B22A}" destId="{3204ECEE-7308-4A0A-9DE2-C6DF3E897A8B}" srcOrd="0" destOrd="0" presId="urn:microsoft.com/office/officeart/2016/7/layout/ChevronBlockProcess"/>
    <dgm:cxn modelId="{15BE1722-9545-4C7A-AA3E-98AB729E3EEA}" type="presOf" srcId="{8AC14757-4F17-426D-9120-41E19B2B18B6}" destId="{73D2D827-2B34-4540-91D3-4105D55ADCB9}" srcOrd="0" destOrd="0" presId="urn:microsoft.com/office/officeart/2016/7/layout/ChevronBlockProcess"/>
    <dgm:cxn modelId="{2A2DF73E-F95B-448D-ABA2-183F4897ED9F}" srcId="{129109FB-7D68-4616-B962-2889D9051F09}" destId="{81121B8B-E746-4416-9A9B-B50676D28C85}" srcOrd="0" destOrd="0" parTransId="{6A46AB97-E77E-454A-8FB4-A6EFD9019412}" sibTransId="{2D1B55F0-B90B-419D-8A4E-E0ED575C40AD}"/>
    <dgm:cxn modelId="{91561049-3803-42C1-A395-8099BD3EDDB4}" srcId="{6DBA44EC-971F-4275-9500-7C6035EE1B1F}" destId="{129109FB-7D68-4616-B962-2889D9051F09}" srcOrd="5" destOrd="0" parTransId="{2274BA51-BF9C-499A-B805-3272C44CFDE1}" sibTransId="{0B7E4AF1-6E36-4CBC-A0A9-69664DE114D6}"/>
    <dgm:cxn modelId="{C331AF6F-30F2-4981-AA8A-0530E298872A}" srcId="{6DBA44EC-971F-4275-9500-7C6035EE1B1F}" destId="{8AC14757-4F17-426D-9120-41E19B2B18B6}" srcOrd="3" destOrd="0" parTransId="{D0AC6E64-44ED-4FA7-A0F2-577BA6EECD21}" sibTransId="{ACE6268F-88B6-4FD0-BB70-E28E132AB628}"/>
    <dgm:cxn modelId="{17A90B74-A79C-4698-BB1A-A886E5675ABF}" srcId="{1C377A8F-3442-4764-BF8C-BEF1CBFCCF93}" destId="{91DA5164-A05A-46EA-863E-5B898191F3BB}" srcOrd="0" destOrd="0" parTransId="{F68E32FF-FA93-4F55-8814-4AE27331734F}" sibTransId="{8202DCD4-7203-4ECA-8C7D-907F0004E005}"/>
    <dgm:cxn modelId="{DF991054-4025-4D2C-ADB8-5C53D2B8F98B}" type="presOf" srcId="{91DA5164-A05A-46EA-863E-5B898191F3BB}" destId="{CABA16BA-D6D2-48DD-8842-DE358D6CF4B0}" srcOrd="0" destOrd="0" presId="urn:microsoft.com/office/officeart/2016/7/layout/ChevronBlockProcess"/>
    <dgm:cxn modelId="{2DF9F774-A75D-426E-ADF0-0748CB0CE94B}" srcId="{6DBA44EC-971F-4275-9500-7C6035EE1B1F}" destId="{9112D709-C9DD-41CA-87FC-774472D45E31}" srcOrd="0" destOrd="0" parTransId="{EB07C7A7-0839-4C89-923D-8F81B0F9F5EA}" sibTransId="{462222F7-D9B0-4832-9D75-8A593617139B}"/>
    <dgm:cxn modelId="{CF147A78-75E1-45C4-89A8-19BDFAB9B028}" type="presOf" srcId="{9112D709-C9DD-41CA-87FC-774472D45E31}" destId="{1FED2F41-545D-4449-9BA2-AED29C415251}" srcOrd="0" destOrd="0" presId="urn:microsoft.com/office/officeart/2016/7/layout/ChevronBlockProcess"/>
    <dgm:cxn modelId="{96B23659-44ED-4996-B4B8-B04FD539F7F0}" type="presOf" srcId="{81121B8B-E746-4416-9A9B-B50676D28C85}" destId="{E5D6C9A8-27CE-400D-9550-E6BBFCC25DCD}" srcOrd="0" destOrd="0" presId="urn:microsoft.com/office/officeart/2016/7/layout/ChevronBlockProcess"/>
    <dgm:cxn modelId="{33012392-1A09-4697-93EE-88E815A36E4B}" srcId="{6DBA44EC-971F-4275-9500-7C6035EE1B1F}" destId="{00B21D05-1F4D-4EA2-A2C9-9ED0D5CFFBB0}" srcOrd="4" destOrd="0" parTransId="{C710E00B-4EDD-4283-97E8-522C9CA6114A}" sibTransId="{136EE43F-9DD9-4563-BE23-A2676FE18F83}"/>
    <dgm:cxn modelId="{FF2D9F93-8293-43F7-8C0F-DEC134C4BB95}" type="presOf" srcId="{6DBA44EC-971F-4275-9500-7C6035EE1B1F}" destId="{81B99096-0301-4B4F-8EA4-82BCA700E89D}" srcOrd="0" destOrd="0" presId="urn:microsoft.com/office/officeart/2016/7/layout/ChevronBlockProcess"/>
    <dgm:cxn modelId="{471723A5-D83D-4AAB-AFEA-D5FD3E6D9810}" type="presOf" srcId="{00B21D05-1F4D-4EA2-A2C9-9ED0D5CFFBB0}" destId="{96C2646A-0E40-4418-86A8-5AE97F34CF04}" srcOrd="0" destOrd="0" presId="urn:microsoft.com/office/officeart/2016/7/layout/ChevronBlockProcess"/>
    <dgm:cxn modelId="{21BDEEAD-0BB4-4689-BF4A-AAA422544301}" type="presOf" srcId="{F16CDB53-6BCB-4E57-8FBD-38543B8CAC49}" destId="{7913CC18-5650-4B36-A6AA-B5D7D8AA1C82}" srcOrd="0" destOrd="0" presId="urn:microsoft.com/office/officeart/2016/7/layout/ChevronBlockProcess"/>
    <dgm:cxn modelId="{5F7C51B5-179D-431D-8DDF-E80053A6268F}" srcId="{9112D709-C9DD-41CA-87FC-774472D45E31}" destId="{3AEAE29B-2193-4A7A-971A-BB2C5D839649}" srcOrd="0" destOrd="0" parTransId="{E104C7E8-3987-47FB-B003-9AD5FB0676F7}" sibTransId="{8CC86A1A-C018-4703-B92E-C56B40CAE24F}"/>
    <dgm:cxn modelId="{29708AB8-2335-4A08-A804-047C39EA7CEE}" type="presOf" srcId="{8DB9B359-1F09-44FE-ABC9-6D0C4C944A9E}" destId="{A24D22AD-75EA-4986-88BC-7A18553273D3}" srcOrd="0" destOrd="0" presId="urn:microsoft.com/office/officeart/2016/7/layout/ChevronBlockProcess"/>
    <dgm:cxn modelId="{B785F6B9-1C92-49BC-92B1-09A5A2C00E76}" type="presOf" srcId="{C627680B-D48E-4DA3-BC09-F2CD7E36BDA3}" destId="{873E83E9-6643-4B96-A81E-4649058C0D57}" srcOrd="0" destOrd="0" presId="urn:microsoft.com/office/officeart/2016/7/layout/ChevronBlockProcess"/>
    <dgm:cxn modelId="{FF37B4BB-C7DB-4F1D-987E-CD328A531FF6}" srcId="{8AC14757-4F17-426D-9120-41E19B2B18B6}" destId="{8DB9B359-1F09-44FE-ABC9-6D0C4C944A9E}" srcOrd="0" destOrd="0" parTransId="{71E79928-224E-49AF-A259-B8EB43FB2BE0}" sibTransId="{60FF87BE-33FE-45B1-9F7A-0DCF6AEC8F73}"/>
    <dgm:cxn modelId="{3D28BCC7-075A-4832-A99C-83A27F35866F}" type="presOf" srcId="{1C377A8F-3442-4764-BF8C-BEF1CBFCCF93}" destId="{239D2780-712A-4DF9-BB60-D35AE7A67250}" srcOrd="0" destOrd="0" presId="urn:microsoft.com/office/officeart/2016/7/layout/ChevronBlockProcess"/>
    <dgm:cxn modelId="{CC7FEEDD-7A29-4BC6-9CDD-0DBA5FC790AA}" srcId="{6DBA44EC-971F-4275-9500-7C6035EE1B1F}" destId="{AE98E62A-90D4-417A-B78A-11E95E54B22A}" srcOrd="2" destOrd="0" parTransId="{5F662B93-8985-4B4B-BB62-DC6AFAC0727F}" sibTransId="{3620D8B0-418B-4F3D-B8B8-AEE88BFC410F}"/>
    <dgm:cxn modelId="{5B900EE3-01D8-4852-BBD1-41789AD29E1D}" type="presOf" srcId="{129109FB-7D68-4616-B962-2889D9051F09}" destId="{8C3804BA-35B1-44E9-BDB0-68AC59C570B0}" srcOrd="0" destOrd="0" presId="urn:microsoft.com/office/officeart/2016/7/layout/ChevronBlockProcess"/>
    <dgm:cxn modelId="{B3E369E3-EADF-4BDA-9325-8396C1BD432C}" srcId="{6DBA44EC-971F-4275-9500-7C6035EE1B1F}" destId="{1C377A8F-3442-4764-BF8C-BEF1CBFCCF93}" srcOrd="1" destOrd="0" parTransId="{09A4C533-FC52-4C41-A249-2B76223184CD}" sibTransId="{EEFEFE6A-A059-4EB1-84C2-E8A818F87669}"/>
    <dgm:cxn modelId="{B19943EC-7C6F-4356-8A8B-A1C79BFFD928}" type="presOf" srcId="{3AEAE29B-2193-4A7A-971A-BB2C5D839649}" destId="{04605E66-D7B0-43D4-B228-8DB7DE4BC626}" srcOrd="0" destOrd="0" presId="urn:microsoft.com/office/officeart/2016/7/layout/ChevronBlockProcess"/>
    <dgm:cxn modelId="{D287ADED-9C91-4EF7-87A1-852ECD628F36}" srcId="{AE98E62A-90D4-417A-B78A-11E95E54B22A}" destId="{F16CDB53-6BCB-4E57-8FBD-38543B8CAC49}" srcOrd="0" destOrd="0" parTransId="{DB3BDC6B-43E0-4ABD-9372-DDB434BF0DB9}" sibTransId="{7885F28B-C795-4A1A-9235-347976573FB2}"/>
    <dgm:cxn modelId="{E9FE8322-0D1A-4B06-806D-6552322EC1C1}" type="presParOf" srcId="{81B99096-0301-4B4F-8EA4-82BCA700E89D}" destId="{A3C09210-5F79-487E-84C3-FB7BFE5D8416}" srcOrd="0" destOrd="0" presId="urn:microsoft.com/office/officeart/2016/7/layout/ChevronBlockProcess"/>
    <dgm:cxn modelId="{B6BE336B-0C6F-4324-83A3-B32EAAA755C6}" type="presParOf" srcId="{A3C09210-5F79-487E-84C3-FB7BFE5D8416}" destId="{1FED2F41-545D-4449-9BA2-AED29C415251}" srcOrd="0" destOrd="0" presId="urn:microsoft.com/office/officeart/2016/7/layout/ChevronBlockProcess"/>
    <dgm:cxn modelId="{20AF84B7-BDAB-4A25-B776-620318CDBA82}" type="presParOf" srcId="{A3C09210-5F79-487E-84C3-FB7BFE5D8416}" destId="{04605E66-D7B0-43D4-B228-8DB7DE4BC626}" srcOrd="1" destOrd="0" presId="urn:microsoft.com/office/officeart/2016/7/layout/ChevronBlockProcess"/>
    <dgm:cxn modelId="{4B3EB4F4-20D6-44CB-8C88-74108DD21F21}" type="presParOf" srcId="{81B99096-0301-4B4F-8EA4-82BCA700E89D}" destId="{3AD943FD-2F72-4080-A340-45C5470CD56B}" srcOrd="1" destOrd="0" presId="urn:microsoft.com/office/officeart/2016/7/layout/ChevronBlockProcess"/>
    <dgm:cxn modelId="{624228E7-A0E5-49C8-9C54-F2A622B43D01}" type="presParOf" srcId="{81B99096-0301-4B4F-8EA4-82BCA700E89D}" destId="{83FA4D36-D2B7-45DE-BFA7-C3967CD99C4E}" srcOrd="2" destOrd="0" presId="urn:microsoft.com/office/officeart/2016/7/layout/ChevronBlockProcess"/>
    <dgm:cxn modelId="{C8A22632-9200-421A-9B04-5C24E882ECF2}" type="presParOf" srcId="{83FA4D36-D2B7-45DE-BFA7-C3967CD99C4E}" destId="{239D2780-712A-4DF9-BB60-D35AE7A67250}" srcOrd="0" destOrd="0" presId="urn:microsoft.com/office/officeart/2016/7/layout/ChevronBlockProcess"/>
    <dgm:cxn modelId="{6118F149-8B76-433E-AAE1-435DCF023EE0}" type="presParOf" srcId="{83FA4D36-D2B7-45DE-BFA7-C3967CD99C4E}" destId="{CABA16BA-D6D2-48DD-8842-DE358D6CF4B0}" srcOrd="1" destOrd="0" presId="urn:microsoft.com/office/officeart/2016/7/layout/ChevronBlockProcess"/>
    <dgm:cxn modelId="{50D0730D-07AA-403C-B447-84D3F639E7B6}" type="presParOf" srcId="{81B99096-0301-4B4F-8EA4-82BCA700E89D}" destId="{48F7D616-93F5-4DD7-95B1-C7538E24474C}" srcOrd="3" destOrd="0" presId="urn:microsoft.com/office/officeart/2016/7/layout/ChevronBlockProcess"/>
    <dgm:cxn modelId="{2252099C-CD39-49FC-A4B8-C76178572AD9}" type="presParOf" srcId="{81B99096-0301-4B4F-8EA4-82BCA700E89D}" destId="{7C149F36-5895-4A02-BECB-1E8F4D3B9E7D}" srcOrd="4" destOrd="0" presId="urn:microsoft.com/office/officeart/2016/7/layout/ChevronBlockProcess"/>
    <dgm:cxn modelId="{4CF4AB7A-841C-4B14-94FC-1D3C3282F011}" type="presParOf" srcId="{7C149F36-5895-4A02-BECB-1E8F4D3B9E7D}" destId="{3204ECEE-7308-4A0A-9DE2-C6DF3E897A8B}" srcOrd="0" destOrd="0" presId="urn:microsoft.com/office/officeart/2016/7/layout/ChevronBlockProcess"/>
    <dgm:cxn modelId="{85E0ED46-1CC2-4BFD-A108-340E1DEA70B6}" type="presParOf" srcId="{7C149F36-5895-4A02-BECB-1E8F4D3B9E7D}" destId="{7913CC18-5650-4B36-A6AA-B5D7D8AA1C82}" srcOrd="1" destOrd="0" presId="urn:microsoft.com/office/officeart/2016/7/layout/ChevronBlockProcess"/>
    <dgm:cxn modelId="{9DC86C79-2B28-4844-B7E7-70C4457443B7}" type="presParOf" srcId="{81B99096-0301-4B4F-8EA4-82BCA700E89D}" destId="{4EA68A9D-8AEF-45F5-9004-A5D4E9E8BCC4}" srcOrd="5" destOrd="0" presId="urn:microsoft.com/office/officeart/2016/7/layout/ChevronBlockProcess"/>
    <dgm:cxn modelId="{C6AFC8C3-CB42-4C7F-B527-B04D287AED4C}" type="presParOf" srcId="{81B99096-0301-4B4F-8EA4-82BCA700E89D}" destId="{6EF3C71A-2CEA-43C7-91AD-F28AD6DC0F85}" srcOrd="6" destOrd="0" presId="urn:microsoft.com/office/officeart/2016/7/layout/ChevronBlockProcess"/>
    <dgm:cxn modelId="{C7325FAA-A9C6-4B65-9F32-80275DA59C2E}" type="presParOf" srcId="{6EF3C71A-2CEA-43C7-91AD-F28AD6DC0F85}" destId="{73D2D827-2B34-4540-91D3-4105D55ADCB9}" srcOrd="0" destOrd="0" presId="urn:microsoft.com/office/officeart/2016/7/layout/ChevronBlockProcess"/>
    <dgm:cxn modelId="{4DB3687E-E4A1-4CBA-9ACC-75DA275275BB}" type="presParOf" srcId="{6EF3C71A-2CEA-43C7-91AD-F28AD6DC0F85}" destId="{A24D22AD-75EA-4986-88BC-7A18553273D3}" srcOrd="1" destOrd="0" presId="urn:microsoft.com/office/officeart/2016/7/layout/ChevronBlockProcess"/>
    <dgm:cxn modelId="{B37A2DF3-041A-40F4-8B6C-F2678A5E085F}" type="presParOf" srcId="{81B99096-0301-4B4F-8EA4-82BCA700E89D}" destId="{A8FD4F49-8FAE-4247-B89F-E015EEDBFA26}" srcOrd="7" destOrd="0" presId="urn:microsoft.com/office/officeart/2016/7/layout/ChevronBlockProcess"/>
    <dgm:cxn modelId="{C34BFB13-1FB7-41A8-AFC1-C60F5DB90B2F}" type="presParOf" srcId="{81B99096-0301-4B4F-8EA4-82BCA700E89D}" destId="{BD9BF344-098C-4BE7-A122-C2C598DDB877}" srcOrd="8" destOrd="0" presId="urn:microsoft.com/office/officeart/2016/7/layout/ChevronBlockProcess"/>
    <dgm:cxn modelId="{5DD53405-5880-4151-8C8D-FF7FC9AD0980}" type="presParOf" srcId="{BD9BF344-098C-4BE7-A122-C2C598DDB877}" destId="{96C2646A-0E40-4418-86A8-5AE97F34CF04}" srcOrd="0" destOrd="0" presId="urn:microsoft.com/office/officeart/2016/7/layout/ChevronBlockProcess"/>
    <dgm:cxn modelId="{2DFC3DAA-88AA-4256-B54D-5097836CF3F2}" type="presParOf" srcId="{BD9BF344-098C-4BE7-A122-C2C598DDB877}" destId="{873E83E9-6643-4B96-A81E-4649058C0D57}" srcOrd="1" destOrd="0" presId="urn:microsoft.com/office/officeart/2016/7/layout/ChevronBlockProcess"/>
    <dgm:cxn modelId="{85002B45-5288-4D14-A556-39842B94BC4B}" type="presParOf" srcId="{81B99096-0301-4B4F-8EA4-82BCA700E89D}" destId="{798AB488-792F-4625-AD47-3CFA9234F123}" srcOrd="9" destOrd="0" presId="urn:microsoft.com/office/officeart/2016/7/layout/ChevronBlockProcess"/>
    <dgm:cxn modelId="{D711E6AB-7898-41E2-8D2B-62702B4AF75B}" type="presParOf" srcId="{81B99096-0301-4B4F-8EA4-82BCA700E89D}" destId="{E6199864-515F-4FF1-9046-0579F395C88F}" srcOrd="10" destOrd="0" presId="urn:microsoft.com/office/officeart/2016/7/layout/ChevronBlockProcess"/>
    <dgm:cxn modelId="{0E11F565-A005-4B51-9952-264789D05E81}" type="presParOf" srcId="{E6199864-515F-4FF1-9046-0579F395C88F}" destId="{8C3804BA-35B1-44E9-BDB0-68AC59C570B0}" srcOrd="0" destOrd="0" presId="urn:microsoft.com/office/officeart/2016/7/layout/ChevronBlockProcess"/>
    <dgm:cxn modelId="{41545214-BC1E-4222-BE2F-689207015BF0}" type="presParOf" srcId="{E6199864-515F-4FF1-9046-0579F395C88F}" destId="{E5D6C9A8-27CE-400D-9550-E6BBFCC25DCD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D2F41-545D-4449-9BA2-AED29C415251}">
      <dsp:nvSpPr>
        <dsp:cNvPr id="0" name=""/>
        <dsp:cNvSpPr/>
      </dsp:nvSpPr>
      <dsp:spPr>
        <a:xfrm>
          <a:off x="10777" y="368255"/>
          <a:ext cx="1792779" cy="537833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08" tIns="66408" rIns="66408" bIns="66408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Partner</a:t>
          </a:r>
        </a:p>
      </dsp:txBody>
      <dsp:txXfrm>
        <a:off x="172127" y="368255"/>
        <a:ext cx="1470079" cy="537833"/>
      </dsp:txXfrm>
    </dsp:sp>
    <dsp:sp modelId="{04605E66-D7B0-43D4-B228-8DB7DE4BC626}">
      <dsp:nvSpPr>
        <dsp:cNvPr id="0" name=""/>
        <dsp:cNvSpPr/>
      </dsp:nvSpPr>
      <dsp:spPr>
        <a:xfrm>
          <a:off x="10777" y="906089"/>
          <a:ext cx="1631429" cy="3480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19" tIns="128919" rIns="128919" bIns="257838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Partner with other district committees and efforts to increase participation and awareness to school-based or district wide initiatives </a:t>
          </a:r>
        </a:p>
      </dsp:txBody>
      <dsp:txXfrm>
        <a:off x="10777" y="906089"/>
        <a:ext cx="1631429" cy="3480217"/>
      </dsp:txXfrm>
    </dsp:sp>
    <dsp:sp modelId="{239D2780-712A-4DF9-BB60-D35AE7A67250}">
      <dsp:nvSpPr>
        <dsp:cNvPr id="0" name=""/>
        <dsp:cNvSpPr/>
      </dsp:nvSpPr>
      <dsp:spPr>
        <a:xfrm>
          <a:off x="1751030" y="368255"/>
          <a:ext cx="1792779" cy="537833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08" tIns="66408" rIns="66408" bIns="66408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Share</a:t>
          </a:r>
        </a:p>
      </dsp:txBody>
      <dsp:txXfrm>
        <a:off x="1912380" y="368255"/>
        <a:ext cx="1470079" cy="537833"/>
      </dsp:txXfrm>
    </dsp:sp>
    <dsp:sp modelId="{CABA16BA-D6D2-48DD-8842-DE358D6CF4B0}">
      <dsp:nvSpPr>
        <dsp:cNvPr id="0" name=""/>
        <dsp:cNvSpPr/>
      </dsp:nvSpPr>
      <dsp:spPr>
        <a:xfrm>
          <a:off x="1751030" y="906089"/>
          <a:ext cx="1631429" cy="3480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19" tIns="128919" rIns="128919" bIns="257838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Share district-wide resources that may support employee mental health, with the aim of targeting a range of needs and interests</a:t>
          </a:r>
        </a:p>
      </dsp:txBody>
      <dsp:txXfrm>
        <a:off x="1751030" y="906089"/>
        <a:ext cx="1631429" cy="3480217"/>
      </dsp:txXfrm>
    </dsp:sp>
    <dsp:sp modelId="{3204ECEE-7308-4A0A-9DE2-C6DF3E897A8B}">
      <dsp:nvSpPr>
        <dsp:cNvPr id="0" name=""/>
        <dsp:cNvSpPr/>
      </dsp:nvSpPr>
      <dsp:spPr>
        <a:xfrm>
          <a:off x="3491283" y="368255"/>
          <a:ext cx="1792779" cy="537833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08" tIns="66408" rIns="66408" bIns="66408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Respond</a:t>
          </a:r>
        </a:p>
      </dsp:txBody>
      <dsp:txXfrm>
        <a:off x="3652633" y="368255"/>
        <a:ext cx="1470079" cy="537833"/>
      </dsp:txXfrm>
    </dsp:sp>
    <dsp:sp modelId="{7913CC18-5650-4B36-A6AA-B5D7D8AA1C82}">
      <dsp:nvSpPr>
        <dsp:cNvPr id="0" name=""/>
        <dsp:cNvSpPr/>
      </dsp:nvSpPr>
      <dsp:spPr>
        <a:xfrm>
          <a:off x="3491283" y="906089"/>
          <a:ext cx="1631429" cy="3480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19" tIns="128919" rIns="128919" bIns="257838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Stay abreast of emergent mental health needs and resources, ensuring that we are responsive as a district System of Care, rather than responding within silos</a:t>
          </a:r>
        </a:p>
      </dsp:txBody>
      <dsp:txXfrm>
        <a:off x="3491283" y="906089"/>
        <a:ext cx="1631429" cy="3480217"/>
      </dsp:txXfrm>
    </dsp:sp>
    <dsp:sp modelId="{73D2D827-2B34-4540-91D3-4105D55ADCB9}">
      <dsp:nvSpPr>
        <dsp:cNvPr id="0" name=""/>
        <dsp:cNvSpPr/>
      </dsp:nvSpPr>
      <dsp:spPr>
        <a:xfrm>
          <a:off x="5231536" y="368255"/>
          <a:ext cx="1792779" cy="537833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08" tIns="66408" rIns="66408" bIns="66408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Provide</a:t>
          </a:r>
        </a:p>
      </dsp:txBody>
      <dsp:txXfrm>
        <a:off x="5392886" y="368255"/>
        <a:ext cx="1470079" cy="537833"/>
      </dsp:txXfrm>
    </dsp:sp>
    <dsp:sp modelId="{A24D22AD-75EA-4986-88BC-7A18553273D3}">
      <dsp:nvSpPr>
        <dsp:cNvPr id="0" name=""/>
        <dsp:cNvSpPr/>
      </dsp:nvSpPr>
      <dsp:spPr>
        <a:xfrm>
          <a:off x="5231536" y="906089"/>
          <a:ext cx="1631429" cy="3480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19" tIns="128919" rIns="128919" bIns="257838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Provide information and actionable ideas for SoCaLS and Leadership to take under advisement.</a:t>
          </a:r>
        </a:p>
      </dsp:txBody>
      <dsp:txXfrm>
        <a:off x="5231536" y="906089"/>
        <a:ext cx="1631429" cy="3480217"/>
      </dsp:txXfrm>
    </dsp:sp>
    <dsp:sp modelId="{96C2646A-0E40-4418-86A8-5AE97F34CF04}">
      <dsp:nvSpPr>
        <dsp:cNvPr id="0" name=""/>
        <dsp:cNvSpPr/>
      </dsp:nvSpPr>
      <dsp:spPr>
        <a:xfrm>
          <a:off x="6971789" y="368255"/>
          <a:ext cx="1792779" cy="537833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08" tIns="66408" rIns="66408" bIns="66408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Support</a:t>
          </a:r>
        </a:p>
      </dsp:txBody>
      <dsp:txXfrm>
        <a:off x="7133139" y="368255"/>
        <a:ext cx="1470079" cy="537833"/>
      </dsp:txXfrm>
    </dsp:sp>
    <dsp:sp modelId="{873E83E9-6643-4B96-A81E-4649058C0D57}">
      <dsp:nvSpPr>
        <dsp:cNvPr id="0" name=""/>
        <dsp:cNvSpPr/>
      </dsp:nvSpPr>
      <dsp:spPr>
        <a:xfrm>
          <a:off x="6971789" y="906089"/>
          <a:ext cx="1631429" cy="3480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19" tIns="128919" rIns="128919" bIns="257838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Support our community in ways that do not “add to the plate,” but rather help manage what is on it</a:t>
          </a:r>
        </a:p>
      </dsp:txBody>
      <dsp:txXfrm>
        <a:off x="6971789" y="906089"/>
        <a:ext cx="1631429" cy="3480217"/>
      </dsp:txXfrm>
    </dsp:sp>
    <dsp:sp modelId="{8C3804BA-35B1-44E9-BDB0-68AC59C570B0}">
      <dsp:nvSpPr>
        <dsp:cNvPr id="0" name=""/>
        <dsp:cNvSpPr/>
      </dsp:nvSpPr>
      <dsp:spPr>
        <a:xfrm>
          <a:off x="8712043" y="368255"/>
          <a:ext cx="1792779" cy="537833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08" tIns="66408" rIns="66408" bIns="66408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Awareness</a:t>
          </a:r>
        </a:p>
      </dsp:txBody>
      <dsp:txXfrm>
        <a:off x="8873393" y="368255"/>
        <a:ext cx="1470079" cy="537833"/>
      </dsp:txXfrm>
    </dsp:sp>
    <dsp:sp modelId="{E5D6C9A8-27CE-400D-9550-E6BBFCC25DCD}">
      <dsp:nvSpPr>
        <dsp:cNvPr id="0" name=""/>
        <dsp:cNvSpPr/>
      </dsp:nvSpPr>
      <dsp:spPr>
        <a:xfrm>
          <a:off x="8712043" y="906089"/>
          <a:ext cx="1631429" cy="34802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919" tIns="128919" rIns="128919" bIns="257838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Bring awareness to the Employee Assistance Program, which offers  free and confidential tools to employees (including discounts!)</a:t>
          </a:r>
        </a:p>
      </dsp:txBody>
      <dsp:txXfrm>
        <a:off x="8712043" y="906089"/>
        <a:ext cx="1631429" cy="3480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FE507-4189-497E-9FC2-4146661025C1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9259F-3BCA-48A0-8A67-C57956CA6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69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39259F-3BCA-48A0-8A67-C57956CA67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2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E8213-B488-475B-A3DF-16DAEF5F6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59686-CB93-4928-A71C-65BC50BD9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89266-7BF2-429D-A2AE-FC29CA9D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2915D-D2CC-4881-99BF-E81FDA3F0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D1037-EB45-41AA-A3AF-356EB3E9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7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482C9-3BC8-4086-B931-8A452F212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9D769-28E2-43BE-AA08-D56087F7A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F7D47-1049-4EEC-BDC0-0FDF0D60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0C8D6-EB03-4091-8A24-D1EB4087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5589C-5AF3-48EF-92BD-6724BD5DB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1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9C759-F3B0-45C9-96BC-3F183C137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E1541-3793-40E1-B24F-B06648BD1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D0A50-1AB1-4341-870F-48F864BA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60DB7-A4D2-4FE8-95E8-7C2BDC27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122BC-9FD5-4190-8F87-C35CF5E3C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1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82FF2-5B31-46CC-BC31-BD2F97F4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D44DE-9FAA-4525-8778-207B855DE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C9D55-185F-4521-A7DA-61179D7F1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1487A-7BF9-443B-9C38-D98AF517A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21563-363F-4891-852C-14A9E12AE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9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3016C-497E-4451-91B3-989543E1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1BADC-7696-453F-839D-21520621A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1D8CC-5208-43B7-919C-0597AB93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EA8F5-9CA5-434A-A6E8-C05B9D306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51B42-65BF-4D8A-8F54-033860388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2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492DE-7394-4BFC-800D-753E44F69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404E2-9FE3-4DA8-858B-A20E59BFE8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49110-F1C5-42E2-9069-9D542113D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08733-E5BF-4535-8DF3-ADB11C195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62329-DCE0-4718-940A-BBF9E842E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83252-9199-4333-92C6-B7FB8789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6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EFB1C-EE89-4652-A2A3-E425036F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D88A9-62C6-48CE-B137-D66E8D5E9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90621-26E9-4203-BE06-58DA5952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B3668F-B107-46D3-B09A-F1E0458BB8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3F42A9-D604-4EC6-ADD6-A7F927707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96C56-91E2-4C16-96A1-5B572E692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BF323E-E0EB-424E-BAD8-FB992D57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B82186-B8A9-46B7-908D-DD69F1E3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DFB67-4510-4D2C-84C4-4769C0373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9F1B3-D3BF-40C0-ADDC-BADCF27D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CC564-573D-4947-AD91-4F7A0CE62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A4754-EAF6-464C-9F96-DF3DC9927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0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44996E-8E08-46B2-B93D-E2D4EF2B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8BCEBE-5A47-4816-BAB8-C9ABB4B2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8727E-30F9-4FB0-BFE6-590EE78D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0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10C18-5AA2-45C3-B7B3-36D917500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01388-F87B-451B-ABC3-8E650E8D1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EE76B-DF59-4B53-B62F-2081E261F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87485-3283-4AE6-A459-51C2A7830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64D30-D2B0-4AA0-A9F4-9A667215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B59A1-A946-43D7-8858-584006E3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9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CE642-209A-43C5-B3FF-D345FE3AC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180B11-7CA9-4F3E-AADF-6C30F0A47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A996EB-FD18-4877-A50C-725892206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67869-9F53-407C-BE5A-A52C3EC8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628371-C6ED-4D47-9DFC-CBF71820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6E20E-36A7-4B9F-8262-4F0B5C60C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1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CDA93E-C729-4B50-BD3D-9E1CB1E7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42D40-BAB4-4A2E-8022-04D727EAB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87B21-5946-4A9E-BB36-8F6472B01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ACD12-FA3B-4116-AEF9-5962ACA3E6E6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A6057-E3B0-45A5-8832-7670968F14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DB5AD-2428-42FD-B5F9-26EE4BAE7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E0BA2-F49F-4B6E-9BE6-902D56FD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au26.org/site/Default.aspx?PageID=6978" TargetMode="External"/><Relationship Id="rId4" Type="http://schemas.openxmlformats.org/officeDocument/2006/relationships/hyperlink" Target="https://drive.google.com/file/d/1NueefsZCVJgwsEweoufUzy8XMmC2-Y1C/view?usp=shari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DDA8CE9-E0A6-4FF2-823D-D0860760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195564-33B9-434B-9641-764F5905A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18C537-E336-47C4-836B-C342A230F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52475" y="1"/>
            <a:ext cx="4262009" cy="2602764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81F97D2-9A0D-4CA5-B9AF-27B558BCF1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678A47C-892D-47C9-A5D8-F8860B1B0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9E8FDFA-59ED-4D6F-BA20-10CDF843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958D9A5-8003-4D92-8C05-787C630F7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259D8-0C3A-4069-A22F-537BBBB61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60995" y="62352"/>
            <a:ext cx="6028697" cy="6795648"/>
            <a:chOff x="6160995" y="62352"/>
            <a:chExt cx="6028697" cy="6795648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90700B4-CEB5-450F-9EA7-95E355B503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82080" y="81632"/>
              <a:ext cx="6007612" cy="6776368"/>
            </a:xfrm>
            <a:custGeom>
              <a:avLst/>
              <a:gdLst>
                <a:gd name="connsiteX0" fmla="*/ 4493599 w 6007612"/>
                <a:gd name="connsiteY0" fmla="*/ 0 h 6797829"/>
                <a:gd name="connsiteX1" fmla="*/ 5981837 w 6007612"/>
                <a:gd name="connsiteY1" fmla="*/ 314220 h 6797829"/>
                <a:gd name="connsiteX2" fmla="*/ 6007612 w 6007612"/>
                <a:gd name="connsiteY2" fmla="*/ 327088 h 6797829"/>
                <a:gd name="connsiteX3" fmla="*/ 6007612 w 6007612"/>
                <a:gd name="connsiteY3" fmla="*/ 1316637 h 6797829"/>
                <a:gd name="connsiteX4" fmla="*/ 5852405 w 6007612"/>
                <a:gd name="connsiteY4" fmla="*/ 1209899 h 6797829"/>
                <a:gd name="connsiteX5" fmla="*/ 5622498 w 6007612"/>
                <a:gd name="connsiteY5" fmla="*/ 1086619 h 6797829"/>
                <a:gd name="connsiteX6" fmla="*/ 4493032 w 6007612"/>
                <a:gd name="connsiteY6" fmla="*/ 851533 h 6797829"/>
                <a:gd name="connsiteX7" fmla="*/ 3155579 w 6007612"/>
                <a:gd name="connsiteY7" fmla="*/ 1108326 h 6797829"/>
                <a:gd name="connsiteX8" fmla="*/ 1963832 w 6007612"/>
                <a:gd name="connsiteY8" fmla="*/ 1817700 h 6797829"/>
                <a:gd name="connsiteX9" fmla="*/ 1144646 w 6007612"/>
                <a:gd name="connsiteY9" fmla="*/ 2832814 h 6797829"/>
                <a:gd name="connsiteX10" fmla="*/ 851249 w 6007612"/>
                <a:gd name="connsiteY10" fmla="*/ 3998599 h 6797829"/>
                <a:gd name="connsiteX11" fmla="*/ 1336319 w 6007612"/>
                <a:gd name="connsiteY11" fmla="*/ 5057837 h 6797829"/>
                <a:gd name="connsiteX12" fmla="*/ 1597084 w 6007612"/>
                <a:gd name="connsiteY12" fmla="*/ 5424583 h 6797829"/>
                <a:gd name="connsiteX13" fmla="*/ 2591910 w 6007612"/>
                <a:gd name="connsiteY13" fmla="*/ 6440122 h 6797829"/>
                <a:gd name="connsiteX14" fmla="*/ 3899854 w 6007612"/>
                <a:gd name="connsiteY14" fmla="*/ 6780621 h 6797829"/>
                <a:gd name="connsiteX15" fmla="*/ 4741172 w 6007612"/>
                <a:gd name="connsiteY15" fmla="*/ 6563979 h 6797829"/>
                <a:gd name="connsiteX16" fmla="*/ 5649171 w 6007612"/>
                <a:gd name="connsiteY16" fmla="*/ 5938452 h 6797829"/>
                <a:gd name="connsiteX17" fmla="*/ 5873475 w 6007612"/>
                <a:gd name="connsiteY17" fmla="*/ 5764656 h 6797829"/>
                <a:gd name="connsiteX18" fmla="*/ 6007612 w 6007612"/>
                <a:gd name="connsiteY18" fmla="*/ 5660343 h 6797829"/>
                <a:gd name="connsiteX19" fmla="*/ 6007612 w 6007612"/>
                <a:gd name="connsiteY19" fmla="*/ 6737454 h 6797829"/>
                <a:gd name="connsiteX20" fmla="*/ 5929386 w 6007612"/>
                <a:gd name="connsiteY20" fmla="*/ 6797829 h 6797829"/>
                <a:gd name="connsiteX21" fmla="*/ 1656512 w 6007612"/>
                <a:gd name="connsiteY21" fmla="*/ 6797829 h 6797829"/>
                <a:gd name="connsiteX22" fmla="*/ 1630254 w 6007612"/>
                <a:gd name="connsiteY22" fmla="*/ 6775222 h 6797829"/>
                <a:gd name="connsiteX23" fmla="*/ 892250 w 6007612"/>
                <a:gd name="connsiteY23" fmla="*/ 5902700 h 6797829"/>
                <a:gd name="connsiteX24" fmla="*/ 0 w 6007612"/>
                <a:gd name="connsiteY24" fmla="*/ 3998599 h 6797829"/>
                <a:gd name="connsiteX25" fmla="*/ 4493032 w 6007612"/>
                <a:gd name="connsiteY25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007612" h="6797829"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07612" y="327088"/>
                  </a:lnTo>
                  <a:lnTo>
                    <a:pt x="6007612" y="1316637"/>
                  </a:lnTo>
                  <a:lnTo>
                    <a:pt x="5852405" y="1209899"/>
                  </a:lnTo>
                  <a:cubicBezTo>
                    <a:pt x="5778266" y="1164709"/>
                    <a:pt x="5701526" y="1123535"/>
                    <a:pt x="5622498" y="1086619"/>
                  </a:cubicBezTo>
                  <a:cubicBezTo>
                    <a:pt x="5286822" y="930699"/>
                    <a:pt x="4906882" y="851533"/>
                    <a:pt x="4493032" y="851533"/>
                  </a:cubicBezTo>
                  <a:cubicBezTo>
                    <a:pt x="4056201" y="851533"/>
                    <a:pt x="3593263" y="940631"/>
                    <a:pt x="3155579" y="1108326"/>
                  </a:cubicBezTo>
                  <a:cubicBezTo>
                    <a:pt x="2721215" y="1275979"/>
                    <a:pt x="2318305" y="1515819"/>
                    <a:pt x="1963832" y="1817700"/>
                  </a:cubicBezTo>
                  <a:cubicBezTo>
                    <a:pt x="1617657" y="2114360"/>
                    <a:pt x="1334332" y="2465358"/>
                    <a:pt x="1144646" y="2832814"/>
                  </a:cubicBezTo>
                  <a:cubicBezTo>
                    <a:pt x="950561" y="3210060"/>
                    <a:pt x="851249" y="3602202"/>
                    <a:pt x="851249" y="3998599"/>
                  </a:cubicBezTo>
                  <a:cubicBezTo>
                    <a:pt x="851249" y="4377547"/>
                    <a:pt x="999792" y="4597311"/>
                    <a:pt x="1336319" y="5057837"/>
                  </a:cubicBezTo>
                  <a:cubicBezTo>
                    <a:pt x="1420450" y="5173181"/>
                    <a:pt x="1507419" y="5292497"/>
                    <a:pt x="1597084" y="5424583"/>
                  </a:cubicBezTo>
                  <a:cubicBezTo>
                    <a:pt x="1914175" y="5891917"/>
                    <a:pt x="2239493" y="6224189"/>
                    <a:pt x="2591910" y="6440122"/>
                  </a:cubicBezTo>
                  <a:cubicBezTo>
                    <a:pt x="2965467" y="6669393"/>
                    <a:pt x="3393219" y="6780621"/>
                    <a:pt x="3899854" y="6780621"/>
                  </a:cubicBezTo>
                  <a:cubicBezTo>
                    <a:pt x="4187861" y="6780621"/>
                    <a:pt x="4454583" y="6711812"/>
                    <a:pt x="4741172" y="6563979"/>
                  </a:cubicBezTo>
                  <a:cubicBezTo>
                    <a:pt x="5034852" y="6412173"/>
                    <a:pt x="5326263" y="6190848"/>
                    <a:pt x="5649171" y="5938452"/>
                  </a:cubicBezTo>
                  <a:cubicBezTo>
                    <a:pt x="5724931" y="5879291"/>
                    <a:pt x="5800409" y="5821406"/>
                    <a:pt x="5873475" y="5764656"/>
                  </a:cubicBezTo>
                  <a:lnTo>
                    <a:pt x="6007612" y="5660343"/>
                  </a:lnTo>
                  <a:lnTo>
                    <a:pt x="6007612" y="6737454"/>
                  </a:lnTo>
                  <a:lnTo>
                    <a:pt x="5929386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582300F-F646-4FC3-94FC-0582F4B5E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0995" y="62352"/>
              <a:ext cx="6028697" cy="6795648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BB8E8B8-1900-4326-8858-F375F5D8A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3721" y="81632"/>
              <a:ext cx="6025971" cy="6776368"/>
            </a:xfrm>
            <a:custGeom>
              <a:avLst/>
              <a:gdLst>
                <a:gd name="connsiteX0" fmla="*/ 6025971 w 6025971"/>
                <a:gd name="connsiteY0" fmla="*/ 5825635 h 6797829"/>
                <a:gd name="connsiteX1" fmla="*/ 6025971 w 6025971"/>
                <a:gd name="connsiteY1" fmla="*/ 6723285 h 6797829"/>
                <a:gd name="connsiteX2" fmla="*/ 5929386 w 6025971"/>
                <a:gd name="connsiteY2" fmla="*/ 6797829 h 6797829"/>
                <a:gd name="connsiteX3" fmla="*/ 4560411 w 6025971"/>
                <a:gd name="connsiteY3" fmla="*/ 6797829 h 6797829"/>
                <a:gd name="connsiteX4" fmla="*/ 4597731 w 6025971"/>
                <a:gd name="connsiteY4" fmla="*/ 6785305 h 6797829"/>
                <a:gd name="connsiteX5" fmla="*/ 5736707 w 6025971"/>
                <a:gd name="connsiteY5" fmla="*/ 6050108 h 6797829"/>
                <a:gd name="connsiteX6" fmla="*/ 5960301 w 6025971"/>
                <a:gd name="connsiteY6" fmla="*/ 5876738 h 6797829"/>
                <a:gd name="connsiteX7" fmla="*/ 4493599 w 6025971"/>
                <a:gd name="connsiteY7" fmla="*/ 0 h 6797829"/>
                <a:gd name="connsiteX8" fmla="*/ 5981837 w 6025971"/>
                <a:gd name="connsiteY8" fmla="*/ 314220 h 6797829"/>
                <a:gd name="connsiteX9" fmla="*/ 6025971 w 6025971"/>
                <a:gd name="connsiteY9" fmla="*/ 336254 h 6797829"/>
                <a:gd name="connsiteX10" fmla="*/ 6025971 w 6025971"/>
                <a:gd name="connsiteY10" fmla="*/ 1157325 h 6797829"/>
                <a:gd name="connsiteX11" fmla="*/ 5925889 w 6025971"/>
                <a:gd name="connsiteY11" fmla="*/ 1088522 h 6797829"/>
                <a:gd name="connsiteX12" fmla="*/ 5682227 w 6025971"/>
                <a:gd name="connsiteY12" fmla="*/ 957939 h 6797829"/>
                <a:gd name="connsiteX13" fmla="*/ 4493032 w 6025971"/>
                <a:gd name="connsiteY13" fmla="*/ 709658 h 6797829"/>
                <a:gd name="connsiteX14" fmla="*/ 3104646 w 6025971"/>
                <a:gd name="connsiteY14" fmla="*/ 976666 h 6797829"/>
                <a:gd name="connsiteX15" fmla="*/ 1871612 w 6025971"/>
                <a:gd name="connsiteY15" fmla="*/ 1710017 h 6797829"/>
                <a:gd name="connsiteX16" fmla="*/ 1018661 w 6025971"/>
                <a:gd name="connsiteY16" fmla="*/ 2767694 h 6797829"/>
                <a:gd name="connsiteX17" fmla="*/ 709374 w 6025971"/>
                <a:gd name="connsiteY17" fmla="*/ 3998599 h 6797829"/>
                <a:gd name="connsiteX18" fmla="*/ 1221258 w 6025971"/>
                <a:gd name="connsiteY18" fmla="*/ 5141684 h 6797829"/>
                <a:gd name="connsiteX19" fmla="*/ 1479187 w 6025971"/>
                <a:gd name="connsiteY19" fmla="*/ 5504459 h 6797829"/>
                <a:gd name="connsiteX20" fmla="*/ 3021272 w 6025971"/>
                <a:gd name="connsiteY20" fmla="*/ 6793670 h 6797829"/>
                <a:gd name="connsiteX21" fmla="*/ 3035805 w 6025971"/>
                <a:gd name="connsiteY21" fmla="*/ 6797829 h 6797829"/>
                <a:gd name="connsiteX22" fmla="*/ 1656512 w 6025971"/>
                <a:gd name="connsiteY22" fmla="*/ 6797829 h 6797829"/>
                <a:gd name="connsiteX23" fmla="*/ 1630254 w 6025971"/>
                <a:gd name="connsiteY23" fmla="*/ 6775222 h 6797829"/>
                <a:gd name="connsiteX24" fmla="*/ 892250 w 6025971"/>
                <a:gd name="connsiteY24" fmla="*/ 5902700 h 6797829"/>
                <a:gd name="connsiteX25" fmla="*/ 0 w 6025971"/>
                <a:gd name="connsiteY25" fmla="*/ 3998599 h 6797829"/>
                <a:gd name="connsiteX26" fmla="*/ 4493032 w 6025971"/>
                <a:gd name="connsiteY26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025971" h="6797829">
                  <a:moveTo>
                    <a:pt x="6025971" y="5825635"/>
                  </a:moveTo>
                  <a:lnTo>
                    <a:pt x="6025971" y="6723285"/>
                  </a:lnTo>
                  <a:lnTo>
                    <a:pt x="5929386" y="6797829"/>
                  </a:lnTo>
                  <a:lnTo>
                    <a:pt x="4560411" y="6797829"/>
                  </a:lnTo>
                  <a:lnTo>
                    <a:pt x="4597731" y="6785305"/>
                  </a:lnTo>
                  <a:cubicBezTo>
                    <a:pt x="4964953" y="6637825"/>
                    <a:pt x="5315251" y="6379435"/>
                    <a:pt x="5736707" y="6050108"/>
                  </a:cubicBezTo>
                  <a:cubicBezTo>
                    <a:pt x="5812043" y="5991230"/>
                    <a:pt x="5887377" y="5933488"/>
                    <a:pt x="5960301" y="5876738"/>
                  </a:cubicBezTo>
                  <a:close/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25971" y="336254"/>
                  </a:lnTo>
                  <a:lnTo>
                    <a:pt x="6025971" y="1157325"/>
                  </a:lnTo>
                  <a:lnTo>
                    <a:pt x="5925889" y="1088522"/>
                  </a:lnTo>
                  <a:cubicBezTo>
                    <a:pt x="5847314" y="1040649"/>
                    <a:pt x="5765982" y="997036"/>
                    <a:pt x="5682227" y="957939"/>
                  </a:cubicBezTo>
                  <a:cubicBezTo>
                    <a:pt x="5327823" y="793222"/>
                    <a:pt x="4927595" y="709658"/>
                    <a:pt x="4493032" y="709658"/>
                  </a:cubicBezTo>
                  <a:cubicBezTo>
                    <a:pt x="4031940" y="709658"/>
                    <a:pt x="3564888" y="799465"/>
                    <a:pt x="3104646" y="976666"/>
                  </a:cubicBezTo>
                  <a:cubicBezTo>
                    <a:pt x="2655243" y="1149867"/>
                    <a:pt x="2238358" y="1397822"/>
                    <a:pt x="1871612" y="1710017"/>
                  </a:cubicBezTo>
                  <a:cubicBezTo>
                    <a:pt x="1506427" y="2022852"/>
                    <a:pt x="1219414" y="2378815"/>
                    <a:pt x="1018661" y="2767694"/>
                  </a:cubicBezTo>
                  <a:cubicBezTo>
                    <a:pt x="813368" y="3165227"/>
                    <a:pt x="709374" y="3579358"/>
                    <a:pt x="709374" y="3998599"/>
                  </a:cubicBezTo>
                  <a:cubicBezTo>
                    <a:pt x="709374" y="4421103"/>
                    <a:pt x="875510" y="4667680"/>
                    <a:pt x="1221258" y="5141684"/>
                  </a:cubicBezTo>
                  <a:cubicBezTo>
                    <a:pt x="1304681" y="5256035"/>
                    <a:pt x="1390941" y="5374217"/>
                    <a:pt x="1479187" y="5504459"/>
                  </a:cubicBezTo>
                  <a:cubicBezTo>
                    <a:pt x="1942790" y="6187719"/>
                    <a:pt x="2430063" y="6601673"/>
                    <a:pt x="3021272" y="6793670"/>
                  </a:cubicBezTo>
                  <a:lnTo>
                    <a:pt x="3035805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7CA73E1-5588-40EB-9525-5692E018F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839" y="1055097"/>
            <a:ext cx="5760719" cy="4747805"/>
          </a:xfrm>
        </p:spPr>
        <p:txBody>
          <a:bodyPr anchor="ctr">
            <a:normAutofit/>
          </a:bodyPr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Updates from SoCaLS</a:t>
            </a:r>
            <a:r>
              <a:rPr lang="en-US" sz="4000">
                <a:solidFill>
                  <a:schemeClr val="tx2"/>
                </a:solidFill>
              </a:rPr>
              <a:t>*</a:t>
            </a:r>
            <a:r>
              <a:rPr lang="en-US" sz="4400">
                <a:solidFill>
                  <a:schemeClr val="tx2"/>
                </a:solidFill>
              </a:rPr>
              <a:t> and Human Resources</a:t>
            </a:r>
            <a:br>
              <a:rPr lang="en-US" sz="4400">
                <a:solidFill>
                  <a:schemeClr val="tx2"/>
                </a:solidFill>
              </a:rPr>
            </a:br>
            <a:r>
              <a:rPr lang="en-US" sz="2000">
                <a:solidFill>
                  <a:schemeClr val="tx2"/>
                </a:solidFill>
              </a:rPr>
              <a:t>*System of Care and Learning Supports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21C3CB-8991-4719-9E70-4A8B286B57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2357" y="1638300"/>
            <a:ext cx="3330531" cy="3581400"/>
          </a:xfrm>
        </p:spPr>
        <p:txBody>
          <a:bodyPr anchor="ctr">
            <a:norm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Presented by: 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Fern Seiden, System of Care Coordinator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 and</a:t>
            </a:r>
          </a:p>
          <a:p>
            <a:pPr algn="l"/>
            <a:r>
              <a:rPr lang="en-US">
                <a:solidFill>
                  <a:schemeClr val="tx2"/>
                </a:solidFill>
              </a:rPr>
              <a:t>Melissa Gagne, Human Resources Manager</a:t>
            </a:r>
          </a:p>
        </p:txBody>
      </p:sp>
    </p:spTree>
    <p:extLst>
      <p:ext uri="{BB962C8B-B14F-4D97-AF65-F5344CB8AC3E}">
        <p14:creationId xmlns:p14="http://schemas.microsoft.com/office/powerpoint/2010/main" val="48217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723CEF-A269-4C07-A834-41BDD942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17240"/>
            <a:ext cx="9833548" cy="1418042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The SoCaLS team and HR have partnered to create the District Employee Support Team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8FF94-BA19-47F4-907B-07C09BA4E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2239347"/>
            <a:ext cx="9753141" cy="354759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Why was this group created?</a:t>
            </a:r>
          </a:p>
          <a:p>
            <a:pPr lvl="1"/>
            <a:r>
              <a:rPr lang="en-US" sz="1800" err="1">
                <a:solidFill>
                  <a:schemeClr val="tx2"/>
                </a:solidFill>
              </a:rPr>
              <a:t>SoCaLS</a:t>
            </a:r>
            <a:r>
              <a:rPr lang="en-US" sz="1800">
                <a:solidFill>
                  <a:schemeClr val="tx2"/>
                </a:solidFill>
              </a:rPr>
              <a:t> focus: System of Care supports for student well being</a:t>
            </a:r>
            <a:endParaRPr lang="en-US" sz="18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800">
                <a:solidFill>
                  <a:schemeClr val="tx2"/>
                </a:solidFill>
              </a:rPr>
              <a:t>In order to take care of others, we must take care of ourselves </a:t>
            </a:r>
            <a:endParaRPr lang="en-US" sz="18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There is a connection between staff and student social emotional well being</a:t>
            </a:r>
            <a:endParaRPr lang="en-US" sz="1800" dirty="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800">
                <a:solidFill>
                  <a:schemeClr val="tx2"/>
                </a:solidFill>
                <a:cs typeface="Calibri"/>
              </a:rPr>
              <a:t>Staff SEL is a significant component of System of Care work – a part of the Collaborative for Academic and Social Emotional Learning (CASEL) framework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What is the charge of the District Employee Support Group?</a:t>
            </a:r>
            <a:endParaRPr lang="en-US" sz="1800" dirty="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Focus our resources, expertise, and shared commitment on employee well-being</a:t>
            </a:r>
            <a:endParaRPr lang="en-US" sz="1800" dirty="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Find ways of supporting our community of employees that do not </a:t>
            </a:r>
            <a:r>
              <a:rPr lang="en-US" sz="1800" i="1" u="sng" dirty="0">
                <a:solidFill>
                  <a:schemeClr val="tx2"/>
                </a:solidFill>
              </a:rPr>
              <a:t>“add to the plate,” but rather help manage what is on it</a:t>
            </a:r>
            <a:endParaRPr lang="en-US" sz="1800" i="1" u="sng" dirty="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Bring awareness to workplace practices and community resources that may help district employees in their personal and professional lives</a:t>
            </a:r>
            <a:endParaRPr lang="en-US" sz="1800" b="1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2514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799A8B4F-0FED-46C0-9186-5A8E116D8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DA6861EE-7660-46C9-80BD-173B8F745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6A0A7D-1E99-4700-B101-D918E9D31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65" y="802955"/>
            <a:ext cx="6318649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000000"/>
                </a:solidFill>
              </a:rPr>
              <a:t>What have we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6255B-582A-4F17-B67D-74804710D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07" y="2421682"/>
            <a:ext cx="4650524" cy="363928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Newsletter announcement from </a:t>
            </a:r>
            <a:r>
              <a:rPr lang="en-US" sz="2000" dirty="0" err="1">
                <a:solidFill>
                  <a:srgbClr val="000000"/>
                </a:solidFill>
              </a:rPr>
              <a:t>SoCaLS</a:t>
            </a:r>
            <a:endParaRPr lang="en-US" sz="2000" dirty="0">
              <a:solidFill>
                <a:srgbClr val="000000"/>
              </a:solidFill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The February newsletter announced the partnership between </a:t>
            </a:r>
            <a:r>
              <a:rPr lang="en-US" sz="2000" dirty="0" err="1">
                <a:solidFill>
                  <a:srgbClr val="000000"/>
                </a:solidFill>
              </a:rPr>
              <a:t>SoCaLS</a:t>
            </a:r>
            <a:r>
              <a:rPr lang="en-US" sz="2000" dirty="0">
                <a:solidFill>
                  <a:srgbClr val="000000"/>
                </a:solidFill>
              </a:rPr>
              <a:t> and HR to create the District Employee Support Group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Making resources readily available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We have created a page on our Intranet home page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Met collectively since December as a group to brainstorm ways to bring resources to employees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8A69B74-22E3-47CC-823F-18BE7930C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636" y="2960687"/>
            <a:ext cx="2668748" cy="2668748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71">
            <a:extLst>
              <a:ext uri="{FF2B5EF4-FFF2-40B4-BE49-F238E27FC236}">
                <a16:creationId xmlns:a16="http://schemas.microsoft.com/office/drawing/2014/main" id="{1778637B-5DB8-4A75-B2E6-FC2B1BB9A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014" y="2"/>
            <a:ext cx="4034987" cy="3428147"/>
          </a:xfrm>
          <a:custGeom>
            <a:avLst/>
            <a:gdLst>
              <a:gd name="connsiteX0" fmla="*/ 350825 w 4034987"/>
              <a:gd name="connsiteY0" fmla="*/ 0 h 3428147"/>
              <a:gd name="connsiteX1" fmla="*/ 4034987 w 4034987"/>
              <a:gd name="connsiteY1" fmla="*/ 0 h 3428147"/>
              <a:gd name="connsiteX2" fmla="*/ 4034987 w 4034987"/>
              <a:gd name="connsiteY2" fmla="*/ 2505205 h 3428147"/>
              <a:gd name="connsiteX3" fmla="*/ 3951822 w 4034987"/>
              <a:gd name="connsiteY3" fmla="*/ 2616420 h 3428147"/>
              <a:gd name="connsiteX4" fmla="*/ 2230590 w 4034987"/>
              <a:gd name="connsiteY4" fmla="*/ 3428147 h 3428147"/>
              <a:gd name="connsiteX5" fmla="*/ 0 w 4034987"/>
              <a:gd name="connsiteY5" fmla="*/ 1197557 h 3428147"/>
              <a:gd name="connsiteX6" fmla="*/ 269220 w 4034987"/>
              <a:gd name="connsiteY6" fmla="*/ 134326 h 342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4987" h="3428147">
                <a:moveTo>
                  <a:pt x="350825" y="0"/>
                </a:moveTo>
                <a:lnTo>
                  <a:pt x="4034987" y="0"/>
                </a:lnTo>
                <a:lnTo>
                  <a:pt x="4034987" y="2505205"/>
                </a:lnTo>
                <a:lnTo>
                  <a:pt x="3951822" y="2616420"/>
                </a:lnTo>
                <a:cubicBezTo>
                  <a:pt x="3542699" y="3112162"/>
                  <a:pt x="2923546" y="3428147"/>
                  <a:pt x="2230590" y="3428147"/>
                </a:cubicBezTo>
                <a:cubicBezTo>
                  <a:pt x="998669" y="3428147"/>
                  <a:pt x="0" y="2429478"/>
                  <a:pt x="0" y="1197557"/>
                </a:cubicBezTo>
                <a:cubicBezTo>
                  <a:pt x="0" y="812582"/>
                  <a:pt x="97526" y="450385"/>
                  <a:pt x="269220" y="134326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 75">
            <a:extLst>
              <a:ext uri="{FF2B5EF4-FFF2-40B4-BE49-F238E27FC236}">
                <a16:creationId xmlns:a16="http://schemas.microsoft.com/office/drawing/2014/main" id="{0035A30C-45F3-4EFB-B2E8-6E2A11843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9131" y="4258570"/>
            <a:ext cx="3132869" cy="2599430"/>
          </a:xfrm>
          <a:custGeom>
            <a:avLst/>
            <a:gdLst>
              <a:gd name="connsiteX0" fmla="*/ 1612418 w 3061881"/>
              <a:gd name="connsiteY0" fmla="*/ 0 h 2540529"/>
              <a:gd name="connsiteX1" fmla="*/ 3030226 w 3061881"/>
              <a:gd name="connsiteY1" fmla="*/ 843844 h 2540529"/>
              <a:gd name="connsiteX2" fmla="*/ 3061881 w 3061881"/>
              <a:gd name="connsiteY2" fmla="*/ 909556 h 2540529"/>
              <a:gd name="connsiteX3" fmla="*/ 3061881 w 3061881"/>
              <a:gd name="connsiteY3" fmla="*/ 2315281 h 2540529"/>
              <a:gd name="connsiteX4" fmla="*/ 3030226 w 3061881"/>
              <a:gd name="connsiteY4" fmla="*/ 2380992 h 2540529"/>
              <a:gd name="connsiteX5" fmla="*/ 2949460 w 3061881"/>
              <a:gd name="connsiteY5" fmla="*/ 2513937 h 2540529"/>
              <a:gd name="connsiteX6" fmla="*/ 2929575 w 3061881"/>
              <a:gd name="connsiteY6" fmla="*/ 2540529 h 2540529"/>
              <a:gd name="connsiteX7" fmla="*/ 295261 w 3061881"/>
              <a:gd name="connsiteY7" fmla="*/ 2540529 h 2540529"/>
              <a:gd name="connsiteX8" fmla="*/ 275376 w 3061881"/>
              <a:gd name="connsiteY8" fmla="*/ 2513937 h 2540529"/>
              <a:gd name="connsiteX9" fmla="*/ 0 w 3061881"/>
              <a:gd name="connsiteY9" fmla="*/ 1612418 h 2540529"/>
              <a:gd name="connsiteX10" fmla="*/ 1612418 w 3061881"/>
              <a:gd name="connsiteY10" fmla="*/ 0 h 2540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61881" h="2540529">
                <a:moveTo>
                  <a:pt x="1612418" y="0"/>
                </a:moveTo>
                <a:cubicBezTo>
                  <a:pt x="2224646" y="0"/>
                  <a:pt x="2757180" y="341213"/>
                  <a:pt x="3030226" y="843844"/>
                </a:cubicBezTo>
                <a:lnTo>
                  <a:pt x="3061881" y="909556"/>
                </a:lnTo>
                <a:lnTo>
                  <a:pt x="3061881" y="2315281"/>
                </a:lnTo>
                <a:lnTo>
                  <a:pt x="3030226" y="2380992"/>
                </a:lnTo>
                <a:cubicBezTo>
                  <a:pt x="3005404" y="2426686"/>
                  <a:pt x="2978437" y="2471046"/>
                  <a:pt x="2949460" y="2513937"/>
                </a:cubicBezTo>
                <a:lnTo>
                  <a:pt x="2929575" y="2540529"/>
                </a:lnTo>
                <a:lnTo>
                  <a:pt x="295261" y="2540529"/>
                </a:lnTo>
                <a:lnTo>
                  <a:pt x="275376" y="2513937"/>
                </a:lnTo>
                <a:cubicBezTo>
                  <a:pt x="101518" y="2256593"/>
                  <a:pt x="0" y="1946361"/>
                  <a:pt x="0" y="1612418"/>
                </a:cubicBezTo>
                <a:cubicBezTo>
                  <a:pt x="0" y="721904"/>
                  <a:pt x="721904" y="0"/>
                  <a:pt x="1612418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632A30-1762-4787-B23D-1AEF9208C6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9060" y="802955"/>
            <a:ext cx="3468494" cy="8276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DBE5-C6C8-4C5E-972F-EBE3F558B2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4554" y="4754803"/>
            <a:ext cx="1505954" cy="16069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FA5DAD-68E7-45A5-ACE2-38AD4287DA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4419" y="3700037"/>
            <a:ext cx="15049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85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BDFA1-10F8-41BE-A36B-B979188E0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are our goals?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DD2F72-788E-468C-B08F-3ABE7EDB9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222671"/>
              </p:ext>
            </p:extLst>
          </p:nvPr>
        </p:nvGraphicFramePr>
        <p:xfrm>
          <a:off x="838200" y="1422400"/>
          <a:ext cx="10515600" cy="475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743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8A13D8D-620C-46E5-8D6D-7996AA86A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73428"/>
            <a:ext cx="5291666" cy="45111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3FB50B-5544-44DB-965E-C8ED3646D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65" y="1530614"/>
            <a:ext cx="5291667" cy="37967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7C1B57-E48C-4CA6-813A-19598581013A}"/>
              </a:ext>
            </a:extLst>
          </p:cNvPr>
          <p:cNvSpPr txBox="1"/>
          <p:nvPr/>
        </p:nvSpPr>
        <p:spPr>
          <a:xfrm>
            <a:off x="3657601" y="437426"/>
            <a:ext cx="4983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Examples of Resources/ Initiatives</a:t>
            </a:r>
          </a:p>
        </p:txBody>
      </p:sp>
    </p:spTree>
    <p:extLst>
      <p:ext uri="{BB962C8B-B14F-4D97-AF65-F5344CB8AC3E}">
        <p14:creationId xmlns:p14="http://schemas.microsoft.com/office/powerpoint/2010/main" val="3811845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D2F83-BE07-456E-BEBF-7A713D4D4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95454"/>
            <a:ext cx="9833548" cy="604594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Members of the Support Teams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0B40-4C06-464E-A971-53C4AFE47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85" y="2114027"/>
            <a:ext cx="4793520" cy="42883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sz="1700" b="1" u="sng" dirty="0">
                <a:solidFill>
                  <a:schemeClr val="tx2"/>
                </a:solidFill>
              </a:rPr>
              <a:t>Family/Caregiver Support Team Members</a:t>
            </a:r>
          </a:p>
          <a:p>
            <a:pPr marL="0" indent="0" algn="ctr">
              <a:buNone/>
            </a:pPr>
            <a:endParaRPr lang="en-US" sz="1800" b="1" u="sng" dirty="0">
              <a:solidFill>
                <a:schemeClr val="tx2"/>
              </a:solidFill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Kristine Colburn, Special Education Teacher, MES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err="1">
                <a:solidFill>
                  <a:schemeClr val="tx2"/>
                </a:solidFill>
              </a:rPr>
              <a:t>Sio</a:t>
            </a:r>
            <a:r>
              <a:rPr lang="en-US" sz="1700" dirty="0">
                <a:solidFill>
                  <a:schemeClr val="tx2"/>
                </a:solidFill>
              </a:rPr>
              <a:t> Fuller, Intern, Student Services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Laura Livie, School Counselor, RFS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Christina Marino , Mental Health Counselor Intern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Bill Morris, REAL Coordinator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Scott Riddell, Special Education Coordinator, MHS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Fern Seiden, System of Care Coordinator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Ashleigh Lowe, Parent Representative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Katelyn Bernier, Parent Representative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>
                <a:solidFill>
                  <a:schemeClr val="tx2"/>
                </a:solidFill>
                <a:cs typeface="Calibri"/>
              </a:rPr>
              <a:t>Dr. Bob Walrath, School Psychologist</a:t>
            </a:r>
            <a:r>
              <a:rPr lang="en-US" sz="1700" dirty="0">
                <a:solidFill>
                  <a:schemeClr val="tx2"/>
                </a:solidFill>
                <a:cs typeface="Calibri"/>
              </a:rPr>
              <a:t> </a:t>
            </a:r>
          </a:p>
          <a:p>
            <a:endParaRPr lang="en-US" sz="1800" dirty="0">
              <a:solidFill>
                <a:schemeClr val="tx2"/>
              </a:solidFill>
              <a:cs typeface="Calibri" panose="020F0502020204030204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22DE19D-E391-4A12-977F-E813FD0692C2}"/>
              </a:ext>
            </a:extLst>
          </p:cNvPr>
          <p:cNvSpPr txBox="1">
            <a:spLocks/>
          </p:cNvSpPr>
          <p:nvPr/>
        </p:nvSpPr>
        <p:spPr>
          <a:xfrm>
            <a:off x="5573364" y="2114027"/>
            <a:ext cx="5869219" cy="4236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300" b="1" u="sng">
                <a:solidFill>
                  <a:schemeClr val="tx2"/>
                </a:solidFill>
              </a:rPr>
              <a:t>District Employee Support Group Members</a:t>
            </a:r>
          </a:p>
          <a:p>
            <a:pPr marL="0" indent="0" algn="ctr">
              <a:buNone/>
            </a:pPr>
            <a:endParaRPr lang="en-US" sz="4300" b="1" u="sng">
              <a:solidFill>
                <a:schemeClr val="tx2"/>
              </a:solidFill>
            </a:endParaRPr>
          </a:p>
          <a:p>
            <a:r>
              <a:rPr lang="en-US" sz="4300">
                <a:solidFill>
                  <a:schemeClr val="tx2"/>
                </a:solidFill>
              </a:rPr>
              <a:t>Doug Bonnema, School Counselor, TFS</a:t>
            </a:r>
          </a:p>
          <a:p>
            <a:r>
              <a:rPr lang="en-US" sz="4300">
                <a:solidFill>
                  <a:schemeClr val="tx2"/>
                </a:solidFill>
              </a:rPr>
              <a:t>Tracy Cassell, Speech Teacher, MES </a:t>
            </a:r>
          </a:p>
          <a:p>
            <a:r>
              <a:rPr lang="en-US" sz="4300">
                <a:solidFill>
                  <a:schemeClr val="tx2"/>
                </a:solidFill>
              </a:rPr>
              <a:t>Julie DeLuca, Principal, TFS</a:t>
            </a:r>
          </a:p>
          <a:p>
            <a:r>
              <a:rPr lang="en-US" sz="4300">
                <a:solidFill>
                  <a:schemeClr val="tx2"/>
                </a:solidFill>
              </a:rPr>
              <a:t>Cassie Duncan, School Counselor, MES</a:t>
            </a:r>
          </a:p>
          <a:p>
            <a:r>
              <a:rPr lang="en-US" sz="4300" err="1">
                <a:solidFill>
                  <a:schemeClr val="tx2"/>
                </a:solidFill>
              </a:rPr>
              <a:t>Sio</a:t>
            </a:r>
            <a:r>
              <a:rPr lang="en-US" sz="4300">
                <a:solidFill>
                  <a:schemeClr val="tx2"/>
                </a:solidFill>
              </a:rPr>
              <a:t> Fuller, Intern, Student Services</a:t>
            </a:r>
          </a:p>
          <a:p>
            <a:r>
              <a:rPr lang="en-US" sz="4300">
                <a:solidFill>
                  <a:schemeClr val="tx2"/>
                </a:solidFill>
              </a:rPr>
              <a:t>Melissa Gagne, Human Resources Manager </a:t>
            </a:r>
          </a:p>
          <a:p>
            <a:r>
              <a:rPr lang="en-US" sz="4300">
                <a:solidFill>
                  <a:schemeClr val="tx2"/>
                </a:solidFill>
              </a:rPr>
              <a:t>Kelly Grassini, School Nurse, RFS</a:t>
            </a:r>
          </a:p>
          <a:p>
            <a:r>
              <a:rPr lang="en-US" sz="4300">
                <a:solidFill>
                  <a:schemeClr val="tx2"/>
                </a:solidFill>
              </a:rPr>
              <a:t>Bill Morris, REAL Coordinator</a:t>
            </a:r>
          </a:p>
          <a:p>
            <a:r>
              <a:rPr lang="en-US" sz="4300">
                <a:solidFill>
                  <a:schemeClr val="tx2"/>
                </a:solidFill>
              </a:rPr>
              <a:t>Fern Seiden, System of Care Coordinator</a:t>
            </a:r>
          </a:p>
          <a:p>
            <a:r>
              <a:rPr lang="en-US" sz="4300">
                <a:solidFill>
                  <a:schemeClr val="tx2"/>
                </a:solidFill>
              </a:rPr>
              <a:t>Paula Williams, Human Resources Coordinator</a:t>
            </a:r>
          </a:p>
          <a:p>
            <a:r>
              <a:rPr lang="en-US" sz="4300">
                <a:solidFill>
                  <a:schemeClr val="tx2"/>
                </a:solidFill>
              </a:rPr>
              <a:t>Bryan Young, Guidance Counselor, MUES</a:t>
            </a:r>
          </a:p>
          <a:p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55344B6-4F64-4114-ACCF-4BC3FF50633B}"/>
              </a:ext>
            </a:extLst>
          </p:cNvPr>
          <p:cNvSpPr txBox="1">
            <a:spLocks/>
          </p:cNvSpPr>
          <p:nvPr/>
        </p:nvSpPr>
        <p:spPr>
          <a:xfrm>
            <a:off x="974073" y="340023"/>
            <a:ext cx="9939055" cy="8683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>
                <a:solidFill>
                  <a:schemeClr val="tx2"/>
                </a:solidFill>
              </a:rPr>
              <a:t>Questions?</a:t>
            </a:r>
            <a:r>
              <a:rPr lang="en-US" sz="3600" dirty="0">
                <a:solidFill>
                  <a:schemeClr val="tx2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5392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5F828A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013BA-2463-480D-8674-76A991541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Trauma Informed SEL – Educators and Schools Doing the Work </a:t>
            </a:r>
          </a:p>
        </p:txBody>
      </p:sp>
      <p:pic>
        <p:nvPicPr>
          <p:cNvPr id="2050" name="Picture 2" descr="Image result for blowing seeds wind">
            <a:extLst>
              <a:ext uri="{FF2B5EF4-FFF2-40B4-BE49-F238E27FC236}">
                <a16:creationId xmlns:a16="http://schemas.microsoft.com/office/drawing/2014/main" id="{C2EC9945-4208-4F64-9F87-4C92DBD90E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37" r="2" b="9194"/>
          <a:stretch/>
        </p:blipFill>
        <p:spPr bwMode="auto">
          <a:xfrm>
            <a:off x="321732" y="2455257"/>
            <a:ext cx="7058306" cy="408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9F70E7D4-C6AC-41CE-885D-C93B373A1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IPDPS, SLPS, CAGS Capstone Projects with SEL focus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SST meetings with Trauma Informed Intervention focus</a:t>
            </a:r>
          </a:p>
          <a:p>
            <a:r>
              <a:rPr lang="en-US" sz="2000" dirty="0">
                <a:solidFill>
                  <a:srgbClr val="FFFFFF"/>
                </a:solidFill>
              </a:rPr>
              <a:t>Using SEL classroom practices to manage hardships and challenges of the pandemic</a:t>
            </a:r>
          </a:p>
          <a:p>
            <a:r>
              <a:rPr lang="en-US" sz="2000" dirty="0">
                <a:solidFill>
                  <a:srgbClr val="FFFFFF"/>
                </a:solidFill>
              </a:rPr>
              <a:t>Supporting staff, students and families/caregivers in creative ways across each school</a:t>
            </a:r>
          </a:p>
          <a:p>
            <a:r>
              <a:rPr lang="en-US" sz="2000" dirty="0">
                <a:solidFill>
                  <a:srgbClr val="FFFFFF"/>
                </a:solidFill>
              </a:rPr>
              <a:t>Book groups </a:t>
            </a:r>
          </a:p>
          <a:p>
            <a:r>
              <a:rPr lang="en-US" sz="2000" dirty="0">
                <a:solidFill>
                  <a:srgbClr val="FFFFFF"/>
                </a:solidFill>
              </a:rPr>
              <a:t>Communication with families  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CE8E46-DF56-4A72-8D47-502116579F0C}"/>
              </a:ext>
            </a:extLst>
          </p:cNvPr>
          <p:cNvSpPr txBox="1"/>
          <p:nvPr/>
        </p:nvSpPr>
        <p:spPr>
          <a:xfrm>
            <a:off x="3122314" y="4417888"/>
            <a:ext cx="3823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FFFFFF"/>
                </a:solidFill>
              </a:rPr>
              <a:t>Planning for March 15</a:t>
            </a:r>
            <a:r>
              <a:rPr lang="en-US" sz="2800" i="1" baseline="30000" dirty="0">
                <a:solidFill>
                  <a:srgbClr val="FFFFFF"/>
                </a:solidFill>
              </a:rPr>
              <a:t>th</a:t>
            </a:r>
            <a:r>
              <a:rPr lang="en-US" sz="2800" i="1" dirty="0">
                <a:solidFill>
                  <a:srgbClr val="FFFFFF"/>
                </a:solidFill>
              </a:rPr>
              <a:t> and Preparing Students for Changes to Schedules</a:t>
            </a:r>
            <a:endParaRPr lang="en-US" sz="2800" i="1" baseline="30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80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ECEE8D-D6B3-497C-B493-9ECD2649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91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 err="1">
                <a:solidFill>
                  <a:schemeClr val="tx2"/>
                </a:solidFill>
              </a:rPr>
              <a:t>SoCaLS</a:t>
            </a:r>
            <a:r>
              <a:rPr lang="en-US" sz="3600" dirty="0">
                <a:solidFill>
                  <a:schemeClr val="tx2"/>
                </a:solidFill>
              </a:rPr>
              <a:t> Update:  Promising Futures Grant </a:t>
            </a:r>
            <a:endParaRPr lang="en-US" sz="3600" dirty="0">
              <a:solidFill>
                <a:schemeClr val="tx2"/>
              </a:solidFill>
              <a:cs typeface="Calibri Ligh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62D07-8723-45BF-8E0B-2E8E697E2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11479"/>
            <a:ext cx="9833548" cy="4713276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 sz="1800" dirty="0">
                <a:solidFill>
                  <a:schemeClr val="tx2"/>
                </a:solidFill>
                <a:cs typeface="Calibri"/>
              </a:rPr>
            </a:br>
            <a:r>
              <a:rPr lang="en-US" sz="3200" dirty="0">
                <a:solidFill>
                  <a:schemeClr val="tx2"/>
                </a:solidFill>
                <a:cs typeface="Calibri"/>
              </a:rPr>
              <a:t>Promising Futures Grant – $115,000.00</a:t>
            </a:r>
          </a:p>
          <a:p>
            <a:pPr lvl="1"/>
            <a:r>
              <a:rPr lang="en-US" dirty="0">
                <a:solidFill>
                  <a:schemeClr val="tx2"/>
                </a:solidFill>
                <a:cs typeface="Calibri"/>
              </a:rPr>
              <a:t>Multi-Tiered System of Support (MTSS-B) Exploration Team – training and development </a:t>
            </a:r>
          </a:p>
          <a:p>
            <a:pPr lvl="1"/>
            <a:r>
              <a:rPr lang="en-US" dirty="0" err="1">
                <a:solidFill>
                  <a:schemeClr val="tx2"/>
                </a:solidFill>
                <a:cs typeface="Calibri"/>
              </a:rPr>
              <a:t>ThinkKids</a:t>
            </a:r>
            <a:r>
              <a:rPr lang="en-US" dirty="0">
                <a:solidFill>
                  <a:schemeClr val="tx2"/>
                </a:solidFill>
                <a:cs typeface="Calibri"/>
              </a:rPr>
              <a:t> – Restorative Practices readiness assessment</a:t>
            </a:r>
          </a:p>
          <a:p>
            <a:pPr lvl="1"/>
            <a:r>
              <a:rPr lang="en-US" dirty="0">
                <a:solidFill>
                  <a:schemeClr val="tx2"/>
                </a:solidFill>
                <a:cs typeface="Calibri"/>
              </a:rPr>
              <a:t>Universal, Prevention Programs:</a:t>
            </a:r>
          </a:p>
          <a:p>
            <a:pPr lvl="2"/>
            <a:r>
              <a:rPr lang="en-US" sz="2400" dirty="0">
                <a:solidFill>
                  <a:schemeClr val="tx2"/>
                </a:solidFill>
                <a:cs typeface="Calibri"/>
              </a:rPr>
              <a:t>MHS – Executive Functioning and Extended Home Room </a:t>
            </a:r>
          </a:p>
          <a:p>
            <a:pPr lvl="2"/>
            <a:r>
              <a:rPr lang="en-US" sz="2400" dirty="0">
                <a:solidFill>
                  <a:schemeClr val="tx2"/>
                </a:solidFill>
                <a:cs typeface="Calibri"/>
              </a:rPr>
              <a:t>MHS – Advisory Program</a:t>
            </a:r>
          </a:p>
          <a:p>
            <a:pPr lvl="2"/>
            <a:r>
              <a:rPr lang="en-US" sz="2400" dirty="0">
                <a:solidFill>
                  <a:schemeClr val="tx2"/>
                </a:solidFill>
                <a:cs typeface="Calibri"/>
              </a:rPr>
              <a:t>JMUES – Self-Regulation and SEL with Mindfulness Focus</a:t>
            </a:r>
          </a:p>
          <a:p>
            <a:pPr lvl="2"/>
            <a:r>
              <a:rPr lang="en-US" sz="2400" dirty="0">
                <a:solidFill>
                  <a:schemeClr val="tx2"/>
                </a:solidFill>
                <a:cs typeface="Calibri"/>
              </a:rPr>
              <a:t>District PD and Community Trainings:  Lynn Lyons, Search Institute, Brooklyn Raney and More</a:t>
            </a:r>
          </a:p>
          <a:p>
            <a:pPr marL="914400" lvl="2" indent="0">
              <a:buNone/>
            </a:pPr>
            <a:endParaRPr lang="en-US" dirty="0">
              <a:solidFill>
                <a:schemeClr val="tx2"/>
              </a:solidFill>
              <a:cs typeface="Calibri"/>
            </a:endParaRPr>
          </a:p>
          <a:p>
            <a:pPr lvl="1"/>
            <a:endParaRPr lang="en-US" sz="2800" dirty="0">
              <a:solidFill>
                <a:schemeClr val="tx2"/>
              </a:solidFill>
              <a:cs typeface="Calibri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6806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ECEE8D-D6B3-497C-B493-9ECD2649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91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 err="1">
                <a:solidFill>
                  <a:schemeClr val="tx2"/>
                </a:solidFill>
              </a:rPr>
              <a:t>SoCaLS</a:t>
            </a:r>
            <a:r>
              <a:rPr lang="en-US" sz="3600" dirty="0">
                <a:solidFill>
                  <a:schemeClr val="tx2"/>
                </a:solidFill>
              </a:rPr>
              <a:t> Update:  Suicide Prevention Training</a:t>
            </a:r>
            <a:endParaRPr lang="en-US" sz="3600" dirty="0">
              <a:solidFill>
                <a:schemeClr val="tx2"/>
              </a:solidFill>
              <a:cs typeface="Calibri Ligh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62D07-8723-45BF-8E0B-2E8E697E2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1811479"/>
            <a:ext cx="9833548" cy="4713276"/>
          </a:xfrm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en-US" sz="1800" dirty="0">
                <a:solidFill>
                  <a:schemeClr val="tx2"/>
                </a:solidFill>
                <a:cs typeface="Calibri"/>
              </a:rPr>
            </a:br>
            <a:endParaRPr lang="en-US" sz="32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  <a:cs typeface="Calibri"/>
              </a:rPr>
              <a:t>All staff trained across the district with "More than Sad" Program from the American Foundation of Suicide Prevention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  <a:cs typeface="Calibri"/>
              </a:rPr>
              <a:t>Family/Caregiver Training, 2/18/21 at 6:00 PM</a:t>
            </a:r>
          </a:p>
          <a:p>
            <a:pPr lvl="1"/>
            <a:endParaRPr lang="en-US" sz="2800" dirty="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  <a:cs typeface="Calibri"/>
              </a:rPr>
              <a:t>Information and link is on District website calendar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337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85B6C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ECEE8D-D6B3-497C-B493-9ECD26496F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 err="1">
                <a:solidFill>
                  <a:srgbClr val="FFFFFF"/>
                </a:solidFill>
              </a:rPr>
              <a:t>SoCaLS</a:t>
            </a:r>
            <a:r>
              <a:rPr lang="en-US" sz="3700" dirty="0">
                <a:solidFill>
                  <a:srgbClr val="FFFFFF"/>
                </a:solidFill>
              </a:rPr>
              <a:t> Update:  Developing Partnerships </a:t>
            </a: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and Accessing Resources</a:t>
            </a:r>
          </a:p>
        </p:txBody>
      </p:sp>
      <p:pic>
        <p:nvPicPr>
          <p:cNvPr id="1026" name="Picture 2" descr="Image result for image community connections">
            <a:extLst>
              <a:ext uri="{FF2B5EF4-FFF2-40B4-BE49-F238E27FC236}">
                <a16:creationId xmlns:a16="http://schemas.microsoft.com/office/drawing/2014/main" id="{A6CF3289-70F3-4102-B225-B43AA60A04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1" r="5042" b="2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62D07-8723-45BF-8E0B-2E8E697E27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34655" y="1243172"/>
            <a:ext cx="4484415" cy="5293093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REAL</a:t>
            </a:r>
          </a:p>
          <a:p>
            <a:r>
              <a:rPr lang="en-US" sz="4800" dirty="0">
                <a:solidFill>
                  <a:srgbClr val="FFFFFF"/>
                </a:solidFill>
              </a:rPr>
              <a:t>Partnership for Universal Learning</a:t>
            </a:r>
          </a:p>
          <a:p>
            <a:r>
              <a:rPr lang="en-US" sz="4800" dirty="0">
                <a:solidFill>
                  <a:srgbClr val="FFFFFF"/>
                </a:solidFill>
              </a:rPr>
              <a:t>NAMI</a:t>
            </a:r>
          </a:p>
          <a:p>
            <a:r>
              <a:rPr lang="en-US" sz="4800" dirty="0">
                <a:solidFill>
                  <a:srgbClr val="FFFFFF"/>
                </a:solidFill>
              </a:rPr>
              <a:t>American Foundation for Suicide Prevention</a:t>
            </a:r>
          </a:p>
          <a:p>
            <a:r>
              <a:rPr lang="en-US" sz="4800" dirty="0">
                <a:solidFill>
                  <a:srgbClr val="FFFFFF"/>
                </a:solidFill>
              </a:rPr>
              <a:t>Change Directions</a:t>
            </a:r>
          </a:p>
          <a:p>
            <a:r>
              <a:rPr lang="en-US" sz="4800" dirty="0">
                <a:solidFill>
                  <a:srgbClr val="FFFFFF"/>
                </a:solidFill>
              </a:rPr>
              <a:t>Waypoint Family Resource Center</a:t>
            </a:r>
          </a:p>
          <a:p>
            <a:r>
              <a:rPr lang="en-US" sz="4800" dirty="0">
                <a:solidFill>
                  <a:srgbClr val="FFFFFF"/>
                </a:solidFill>
              </a:rPr>
              <a:t>FAST FORWARD</a:t>
            </a:r>
          </a:p>
          <a:p>
            <a:r>
              <a:rPr lang="en-US" sz="4800" dirty="0">
                <a:solidFill>
                  <a:srgbClr val="FFFFFF"/>
                </a:solidFill>
              </a:rPr>
              <a:t>Harbor Care</a:t>
            </a:r>
          </a:p>
          <a:p>
            <a:r>
              <a:rPr lang="en-US" sz="4800" dirty="0">
                <a:solidFill>
                  <a:srgbClr val="FFFFFF"/>
                </a:solidFill>
              </a:rPr>
              <a:t>Greater Nashua Mental Health</a:t>
            </a:r>
          </a:p>
          <a:p>
            <a:r>
              <a:rPr lang="en-US" sz="4800" dirty="0">
                <a:solidFill>
                  <a:srgbClr val="FFFFFF"/>
                </a:solidFill>
              </a:rPr>
              <a:t>DCYF Advisory Team</a:t>
            </a:r>
          </a:p>
          <a:p>
            <a:r>
              <a:rPr lang="en-US" sz="4800" dirty="0">
                <a:solidFill>
                  <a:srgbClr val="FFFFFF"/>
                </a:solidFill>
              </a:rPr>
              <a:t>Bridges</a:t>
            </a:r>
          </a:p>
          <a:p>
            <a:r>
              <a:rPr lang="en-US" sz="4800" dirty="0">
                <a:solidFill>
                  <a:srgbClr val="FFFFFF"/>
                </a:solidFill>
              </a:rPr>
              <a:t>Cassie </a:t>
            </a:r>
            <a:r>
              <a:rPr lang="en-US" sz="4800" dirty="0" err="1">
                <a:solidFill>
                  <a:srgbClr val="FFFFFF"/>
                </a:solidFill>
              </a:rPr>
              <a:t>Yackley</a:t>
            </a:r>
            <a:r>
              <a:rPr lang="en-US" sz="4800" dirty="0">
                <a:solidFill>
                  <a:srgbClr val="FFFFFF"/>
                </a:solidFill>
              </a:rPr>
              <a:t> and Associates for Trauma Informed Practices</a:t>
            </a:r>
          </a:p>
          <a:p>
            <a:r>
              <a:rPr lang="en-US" sz="4800" dirty="0">
                <a:solidFill>
                  <a:srgbClr val="FFFFFF"/>
                </a:solidFill>
              </a:rPr>
              <a:t>Greater Nashua Smart Start Coalition</a:t>
            </a:r>
          </a:p>
          <a:p>
            <a:r>
              <a:rPr lang="en-US" sz="4800" dirty="0">
                <a:solidFill>
                  <a:srgbClr val="FFFFFF"/>
                </a:solidFill>
              </a:rPr>
              <a:t>Bureau of Student Wellness</a:t>
            </a:r>
          </a:p>
          <a:p>
            <a:r>
              <a:rPr lang="en-US" sz="4800" dirty="0" err="1">
                <a:solidFill>
                  <a:srgbClr val="FFFFFF"/>
                </a:solidFill>
              </a:rPr>
              <a:t>Playworks</a:t>
            </a:r>
            <a:endParaRPr lang="en-US" sz="4800" dirty="0">
              <a:solidFill>
                <a:srgbClr val="FFFFFF"/>
              </a:solidFill>
            </a:endParaRPr>
          </a:p>
          <a:p>
            <a:r>
              <a:rPr lang="en-US" sz="4800" dirty="0" err="1">
                <a:solidFill>
                  <a:srgbClr val="FFFFFF"/>
                </a:solidFill>
              </a:rPr>
              <a:t>GoalBook</a:t>
            </a:r>
            <a:r>
              <a:rPr lang="en-US" sz="4800" dirty="0">
                <a:solidFill>
                  <a:srgbClr val="FFFFFF"/>
                </a:solidFill>
              </a:rPr>
              <a:t> for Counselors and Behavior Specialists</a:t>
            </a:r>
          </a:p>
          <a:p>
            <a:r>
              <a:rPr lang="en-US" sz="4800" dirty="0">
                <a:solidFill>
                  <a:srgbClr val="FFFFFF"/>
                </a:solidFill>
              </a:rPr>
              <a:t>Presence Learning</a:t>
            </a:r>
          </a:p>
          <a:p>
            <a:r>
              <a:rPr lang="en-US" sz="4800" dirty="0">
                <a:solidFill>
                  <a:srgbClr val="FFFFFF"/>
                </a:solidFill>
              </a:rPr>
              <a:t>SEARCH Institute</a:t>
            </a:r>
          </a:p>
          <a:p>
            <a:r>
              <a:rPr lang="en-US" sz="4800" dirty="0">
                <a:solidFill>
                  <a:srgbClr val="FFFFFF"/>
                </a:solidFill>
              </a:rPr>
              <a:t>REL-SEL </a:t>
            </a:r>
          </a:p>
          <a:p>
            <a:r>
              <a:rPr lang="en-US" sz="4800" dirty="0">
                <a:solidFill>
                  <a:srgbClr val="FFFFFF"/>
                </a:solidFill>
              </a:rPr>
              <a:t>SEL in Action 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  <a:p>
            <a:endParaRPr lang="en-US" sz="1100" dirty="0">
              <a:solidFill>
                <a:srgbClr val="FFFFFF"/>
              </a:solidFill>
            </a:endParaRPr>
          </a:p>
          <a:p>
            <a:pPr marL="0"/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92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1147B7-79A5-4FE9-A940-82F7093C4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9403" y="-31170"/>
            <a:ext cx="5537770" cy="144900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cs typeface="Calibri Light"/>
              </a:rPr>
              <a:t>Building an SEL/mental health focus within and across schools and teams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mage result for working in silos images">
            <a:extLst>
              <a:ext uri="{FF2B5EF4-FFF2-40B4-BE49-F238E27FC236}">
                <a16:creationId xmlns:a16="http://schemas.microsoft.com/office/drawing/2014/main" id="{5F06F085-F499-47A1-8EA6-EA3F18C9B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9349" y="1865420"/>
            <a:ext cx="3661831" cy="314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3ED99-7BBC-43DC-A9AC-216188651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437" y="1191802"/>
            <a:ext cx="6927859" cy="5662472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endParaRPr lang="en-US" sz="1500" dirty="0">
              <a:solidFill>
                <a:srgbClr val="000000"/>
              </a:solidFill>
              <a:cs typeface="Calibri"/>
            </a:endParaRPr>
          </a:p>
          <a:p>
            <a:endParaRPr lang="en-US" sz="1500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cs typeface="Calibri"/>
              </a:rPr>
              <a:t>Communication and Teaming</a:t>
            </a:r>
          </a:p>
          <a:p>
            <a:pPr marL="0" indent="0">
              <a:buNone/>
            </a:pPr>
            <a:endParaRPr lang="en-US" sz="1500" dirty="0">
              <a:solidFill>
                <a:srgbClr val="000000"/>
              </a:solidFill>
              <a:cs typeface="Calibri"/>
            </a:endParaRPr>
          </a:p>
          <a:p>
            <a:r>
              <a:rPr lang="en-US" sz="1900" dirty="0">
                <a:solidFill>
                  <a:srgbClr val="000000"/>
                </a:solidFill>
                <a:cs typeface="Calibri"/>
              </a:rPr>
              <a:t>School Counselor, Behavior Specialists and Home School Liaisons Teams – meetings to discuss and share best practices and offer consult</a:t>
            </a:r>
          </a:p>
          <a:p>
            <a:r>
              <a:rPr lang="en-US" sz="1900" dirty="0">
                <a:solidFill>
                  <a:srgbClr val="000000"/>
                </a:solidFill>
                <a:cs typeface="Calibri"/>
              </a:rPr>
              <a:t>Workshops for families/caregivers offered after school:  Fern Seiden, Sarah Kennedy, </a:t>
            </a:r>
            <a:r>
              <a:rPr lang="en-US" sz="1900" dirty="0" err="1">
                <a:solidFill>
                  <a:srgbClr val="000000"/>
                </a:solidFill>
                <a:cs typeface="Calibri"/>
              </a:rPr>
              <a:t>Sio</a:t>
            </a:r>
            <a:r>
              <a:rPr lang="en-US" sz="1900" dirty="0">
                <a:solidFill>
                  <a:srgbClr val="000000"/>
                </a:solidFill>
                <a:cs typeface="Calibri"/>
              </a:rPr>
              <a:t> Fuller, Bob Walrath – More to come</a:t>
            </a:r>
            <a:endParaRPr lang="en-US" sz="1900" dirty="0">
              <a:solidFill>
                <a:srgbClr val="000000"/>
              </a:solidFill>
            </a:endParaRPr>
          </a:p>
          <a:p>
            <a:r>
              <a:rPr lang="en-US" sz="1900" dirty="0">
                <a:solidFill>
                  <a:srgbClr val="000000"/>
                </a:solidFill>
                <a:cs typeface="Calibri"/>
              </a:rPr>
              <a:t>Joining Middle and High School Student Support Team meetings</a:t>
            </a:r>
            <a:endParaRPr lang="en-US" sz="1900" dirty="0">
              <a:solidFill>
                <a:srgbClr val="000000"/>
              </a:solidFill>
            </a:endParaRPr>
          </a:p>
          <a:p>
            <a:r>
              <a:rPr lang="en-US" sz="1900" dirty="0">
                <a:solidFill>
                  <a:srgbClr val="000000"/>
                </a:solidFill>
                <a:cs typeface="Calibri"/>
              </a:rPr>
              <a:t>Supporting Reflective Practice Groups</a:t>
            </a:r>
          </a:p>
          <a:p>
            <a:r>
              <a:rPr lang="en-US" sz="1900" dirty="0">
                <a:solidFill>
                  <a:srgbClr val="000000"/>
                </a:solidFill>
                <a:cs typeface="Calibri"/>
              </a:rPr>
              <a:t>Supporting REAL educator meetings</a:t>
            </a:r>
          </a:p>
          <a:p>
            <a:r>
              <a:rPr lang="en-US" sz="1900" dirty="0">
                <a:solidFill>
                  <a:srgbClr val="000000"/>
                </a:solidFill>
                <a:ea typeface="+mn-lt"/>
                <a:cs typeface="+mn-lt"/>
                <a:hlinkClick r:id="rId4"/>
              </a:rPr>
              <a:t>Newsletters </a:t>
            </a:r>
            <a:r>
              <a:rPr lang="en-US" sz="1900" dirty="0">
                <a:solidFill>
                  <a:srgbClr val="000000"/>
                </a:solidFill>
                <a:ea typeface="+mn-lt"/>
                <a:cs typeface="+mn-lt"/>
              </a:rPr>
              <a:t>and </a:t>
            </a:r>
            <a:r>
              <a:rPr lang="en-US" sz="1900" dirty="0">
                <a:solidFill>
                  <a:srgbClr val="000000"/>
                </a:solidFill>
                <a:ea typeface="+mn-lt"/>
                <a:cs typeface="+mn-lt"/>
                <a:hlinkClick r:id="rId5"/>
              </a:rPr>
              <a:t>Website</a:t>
            </a:r>
            <a:r>
              <a:rPr lang="en-US" sz="1900" dirty="0">
                <a:solidFill>
                  <a:srgbClr val="000000"/>
                </a:solidFill>
                <a:ea typeface="+mn-lt"/>
                <a:cs typeface="+mn-lt"/>
              </a:rPr>
              <a:t> (Developing CANVAS site)</a:t>
            </a:r>
          </a:p>
          <a:p>
            <a:r>
              <a:rPr lang="en-US" sz="1900" dirty="0" err="1">
                <a:solidFill>
                  <a:srgbClr val="000000"/>
                </a:solidFill>
                <a:ea typeface="+mn-lt"/>
                <a:cs typeface="+mn-lt"/>
              </a:rPr>
              <a:t>SoCaLS</a:t>
            </a:r>
            <a:r>
              <a:rPr lang="en-US" sz="1900" dirty="0">
                <a:solidFill>
                  <a:srgbClr val="000000"/>
                </a:solidFill>
                <a:ea typeface="+mn-lt"/>
                <a:cs typeface="+mn-lt"/>
              </a:rPr>
              <a:t> Committee Focus: </a:t>
            </a:r>
          </a:p>
          <a:p>
            <a:pPr lvl="2"/>
            <a:r>
              <a:rPr lang="en-US" sz="1900" dirty="0">
                <a:solidFill>
                  <a:srgbClr val="000000"/>
                </a:solidFill>
                <a:ea typeface="+mn-lt"/>
                <a:cs typeface="+mn-lt"/>
              </a:rPr>
              <a:t>Transitions</a:t>
            </a:r>
          </a:p>
          <a:p>
            <a:pPr lvl="2"/>
            <a:r>
              <a:rPr lang="en-US" sz="1900" dirty="0">
                <a:solidFill>
                  <a:srgbClr val="000000"/>
                </a:solidFill>
                <a:ea typeface="+mn-lt"/>
                <a:cs typeface="+mn-lt"/>
              </a:rPr>
              <a:t>DATA</a:t>
            </a:r>
          </a:p>
          <a:p>
            <a:pPr lvl="2"/>
            <a:r>
              <a:rPr lang="en-US" sz="1900" dirty="0">
                <a:solidFill>
                  <a:srgbClr val="000000"/>
                </a:solidFill>
                <a:ea typeface="+mn-lt"/>
                <a:cs typeface="+mn-lt"/>
              </a:rPr>
              <a:t>Educator and Family supports</a:t>
            </a:r>
            <a:endParaRPr lang="en-US" sz="1900" dirty="0">
              <a:solidFill>
                <a:srgbClr val="000000"/>
              </a:solidFill>
              <a:cs typeface="Calibri"/>
            </a:endParaRPr>
          </a:p>
          <a:p>
            <a:pPr lvl="2"/>
            <a:r>
              <a:rPr lang="en-US" sz="1900" dirty="0">
                <a:solidFill>
                  <a:srgbClr val="000000"/>
                </a:solidFill>
                <a:ea typeface="+mn-lt"/>
                <a:cs typeface="+mn-lt"/>
              </a:rPr>
              <a:t>Expansion of SEL Competencies </a:t>
            </a:r>
          </a:p>
          <a:p>
            <a:pPr lvl="2"/>
            <a:endParaRPr lang="en-US" sz="1900" dirty="0">
              <a:solidFill>
                <a:srgbClr val="000000"/>
              </a:solidFill>
              <a:cs typeface="Calibri"/>
            </a:endParaRPr>
          </a:p>
          <a:p>
            <a:endParaRPr lang="en-US" sz="1300" dirty="0">
              <a:solidFill>
                <a:srgbClr val="000000"/>
              </a:solidFill>
              <a:cs typeface="Calibri"/>
            </a:endParaRPr>
          </a:p>
          <a:p>
            <a:endParaRPr lang="en-US" sz="1300" dirty="0">
              <a:solidFill>
                <a:srgbClr val="000000"/>
              </a:solidFill>
              <a:cs typeface="Calibri"/>
            </a:endParaRPr>
          </a:p>
          <a:p>
            <a:endParaRPr lang="en-US" sz="13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0755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1BF454DC-082C-4985-914D-15568A09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Family and Employee Support Teams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F3810D-D84D-4DFE-8623-F5376A434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5729" y="4165152"/>
            <a:ext cx="5760846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Work Groups of </a:t>
            </a:r>
            <a:r>
              <a:rPr lang="en-US" dirty="0" err="1">
                <a:solidFill>
                  <a:schemeClr val="tx2"/>
                </a:solidFill>
              </a:rPr>
              <a:t>SoCaLS</a:t>
            </a:r>
            <a:endParaRPr lang="en-US" sz="24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276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D2F83-BE07-456E-BEBF-7A713D4D4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328300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Members of the Support Teams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0B40-4C06-464E-A971-53C4AFE47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85" y="2114027"/>
            <a:ext cx="4793520" cy="428838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sz="1700" b="1" u="sng" dirty="0">
                <a:solidFill>
                  <a:schemeClr val="tx2"/>
                </a:solidFill>
              </a:rPr>
              <a:t>Family/Caregiver Support Team Members</a:t>
            </a:r>
          </a:p>
          <a:p>
            <a:pPr marL="0" indent="0" algn="ctr">
              <a:buNone/>
            </a:pPr>
            <a:endParaRPr lang="en-US" sz="1800" b="1" u="sng" dirty="0">
              <a:solidFill>
                <a:schemeClr val="tx2"/>
              </a:solidFill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Kristine Colburn, Special Education Teacher, MES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err="1">
                <a:solidFill>
                  <a:schemeClr val="tx2"/>
                </a:solidFill>
              </a:rPr>
              <a:t>Sio</a:t>
            </a:r>
            <a:r>
              <a:rPr lang="en-US" sz="1700" dirty="0">
                <a:solidFill>
                  <a:schemeClr val="tx2"/>
                </a:solidFill>
              </a:rPr>
              <a:t> Fuller, Intern, Student Services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Laura Livie, School Counselor, RFS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Christina Marino , Mental Health Counselor Intern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Bill Morris, REAL Coordinator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Scott Riddell, Special Education Coordinator, MHS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Fern Seiden, System of Care Coordinator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Ashleigh Lowe, Parent Representative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 dirty="0">
                <a:solidFill>
                  <a:schemeClr val="tx2"/>
                </a:solidFill>
              </a:rPr>
              <a:t>Katelyn Bernier, Parent Representative</a:t>
            </a:r>
            <a:endParaRPr lang="en-US" sz="1700" dirty="0">
              <a:solidFill>
                <a:schemeClr val="tx2"/>
              </a:solidFill>
              <a:cs typeface="Calibri"/>
            </a:endParaRPr>
          </a:p>
          <a:p>
            <a:r>
              <a:rPr lang="en-US" sz="1700">
                <a:solidFill>
                  <a:schemeClr val="tx2"/>
                </a:solidFill>
                <a:cs typeface="Calibri"/>
              </a:rPr>
              <a:t>Dr. Bob Walrath, School Psychologist</a:t>
            </a:r>
            <a:r>
              <a:rPr lang="en-US" sz="1700" dirty="0">
                <a:solidFill>
                  <a:schemeClr val="tx2"/>
                </a:solidFill>
                <a:cs typeface="Calibri"/>
              </a:rPr>
              <a:t> </a:t>
            </a:r>
          </a:p>
          <a:p>
            <a:endParaRPr lang="en-US" sz="1800" dirty="0">
              <a:solidFill>
                <a:schemeClr val="tx2"/>
              </a:solidFill>
              <a:cs typeface="Calibri" panose="020F0502020204030204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22DE19D-E391-4A12-977F-E813FD0692C2}"/>
              </a:ext>
            </a:extLst>
          </p:cNvPr>
          <p:cNvSpPr txBox="1">
            <a:spLocks/>
          </p:cNvSpPr>
          <p:nvPr/>
        </p:nvSpPr>
        <p:spPr>
          <a:xfrm>
            <a:off x="5842757" y="1982161"/>
            <a:ext cx="5869219" cy="4236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300" b="1" u="sng" dirty="0">
                <a:solidFill>
                  <a:schemeClr val="tx2"/>
                </a:solidFill>
              </a:rPr>
              <a:t>District Employee Support Group Members</a:t>
            </a:r>
          </a:p>
          <a:p>
            <a:pPr marL="0" indent="0" algn="ctr">
              <a:buNone/>
            </a:pPr>
            <a:endParaRPr lang="en-US" sz="4300" b="1" u="sng" dirty="0">
              <a:solidFill>
                <a:schemeClr val="tx2"/>
              </a:solidFill>
            </a:endParaRPr>
          </a:p>
          <a:p>
            <a:r>
              <a:rPr lang="en-US" sz="4300" dirty="0">
                <a:solidFill>
                  <a:schemeClr val="tx2"/>
                </a:solidFill>
              </a:rPr>
              <a:t>Doug Bonnema, School Counselor, TFS</a:t>
            </a:r>
          </a:p>
          <a:p>
            <a:r>
              <a:rPr lang="en-US" sz="4300" dirty="0">
                <a:solidFill>
                  <a:schemeClr val="tx2"/>
                </a:solidFill>
              </a:rPr>
              <a:t>Tracy Cassell, Speech Teacher, MES </a:t>
            </a:r>
          </a:p>
          <a:p>
            <a:r>
              <a:rPr lang="en-US" sz="4300" dirty="0">
                <a:solidFill>
                  <a:schemeClr val="tx2"/>
                </a:solidFill>
              </a:rPr>
              <a:t>Julie DeLuca, Principal, TFS</a:t>
            </a:r>
          </a:p>
          <a:p>
            <a:r>
              <a:rPr lang="en-US" sz="4300" dirty="0">
                <a:solidFill>
                  <a:schemeClr val="tx2"/>
                </a:solidFill>
              </a:rPr>
              <a:t>Cassie Duncan, School Counselor, MES</a:t>
            </a:r>
          </a:p>
          <a:p>
            <a:r>
              <a:rPr lang="en-US" sz="4300" dirty="0" err="1">
                <a:solidFill>
                  <a:schemeClr val="tx2"/>
                </a:solidFill>
              </a:rPr>
              <a:t>Sio</a:t>
            </a:r>
            <a:r>
              <a:rPr lang="en-US" sz="4300" dirty="0">
                <a:solidFill>
                  <a:schemeClr val="tx2"/>
                </a:solidFill>
              </a:rPr>
              <a:t> Fuller, Intern, Student Services</a:t>
            </a:r>
          </a:p>
          <a:p>
            <a:r>
              <a:rPr lang="en-US" sz="4300" dirty="0">
                <a:solidFill>
                  <a:schemeClr val="tx2"/>
                </a:solidFill>
              </a:rPr>
              <a:t>Melissa Gagne, Human Resources Manager </a:t>
            </a:r>
          </a:p>
          <a:p>
            <a:r>
              <a:rPr lang="en-US" sz="4300" dirty="0">
                <a:solidFill>
                  <a:schemeClr val="tx2"/>
                </a:solidFill>
              </a:rPr>
              <a:t>Kelly Grassini, School Nurse, RFS</a:t>
            </a:r>
          </a:p>
          <a:p>
            <a:r>
              <a:rPr lang="en-US" sz="4300" dirty="0">
                <a:solidFill>
                  <a:schemeClr val="tx2"/>
                </a:solidFill>
              </a:rPr>
              <a:t>Bill Morris, REAL Coordinator</a:t>
            </a:r>
          </a:p>
          <a:p>
            <a:r>
              <a:rPr lang="en-US" sz="4300" dirty="0">
                <a:solidFill>
                  <a:schemeClr val="tx2"/>
                </a:solidFill>
              </a:rPr>
              <a:t>Fern Seiden, System of Care Coordinator</a:t>
            </a:r>
          </a:p>
          <a:p>
            <a:r>
              <a:rPr lang="en-US" sz="4300" dirty="0">
                <a:solidFill>
                  <a:schemeClr val="tx2"/>
                </a:solidFill>
              </a:rPr>
              <a:t>Paula Williams, Human Resources Coordinator</a:t>
            </a:r>
          </a:p>
          <a:p>
            <a:r>
              <a:rPr lang="en-US" sz="4300" dirty="0">
                <a:solidFill>
                  <a:schemeClr val="tx2"/>
                </a:solidFill>
              </a:rPr>
              <a:t>Bryan Young, Guidance Counselor, MUES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8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D2F83-BE07-456E-BEBF-7A713D4D4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3900">
                <a:solidFill>
                  <a:srgbClr val="FFFFFF"/>
                </a:solidFill>
              </a:rPr>
              <a:t>Family/Caregiver Support Team Overview</a:t>
            </a:r>
          </a:p>
        </p:txBody>
      </p:sp>
      <p:sp>
        <p:nvSpPr>
          <p:cNvPr id="3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0B40-4C06-464E-A971-53C4AFE47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Providing resources – i.e. Winter resource guide for families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Merry-mac Holiday Help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Providing workshops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Getting feedback about community needs, such as finding ways to communicate more consistently where possible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Planning a community event based around theme of “It Takes a Village”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Sharing ideas and practices across schools </a:t>
            </a:r>
          </a:p>
        </p:txBody>
      </p:sp>
      <p:sp>
        <p:nvSpPr>
          <p:cNvPr id="3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7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1112</Words>
  <Application>Microsoft Office PowerPoint</Application>
  <PresentationFormat>Widescreen</PresentationFormat>
  <Paragraphs>165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Updates from SoCaLS* and Human Resources *System of Care and Learning Supports</vt:lpstr>
      <vt:lpstr>Trauma Informed SEL – Educators and Schools Doing the Work </vt:lpstr>
      <vt:lpstr>SoCaLS Update:  Promising Futures Grant </vt:lpstr>
      <vt:lpstr>SoCaLS Update:  Suicide Prevention Training</vt:lpstr>
      <vt:lpstr>SoCaLS Update:  Developing Partnerships  and Accessing Resources</vt:lpstr>
      <vt:lpstr>Building an SEL/mental health focus within and across schools and teams</vt:lpstr>
      <vt:lpstr>Family and Employee Support Teams</vt:lpstr>
      <vt:lpstr>Members of the Support Teams</vt:lpstr>
      <vt:lpstr>Family/Caregiver Support Team Overview</vt:lpstr>
      <vt:lpstr>The SoCaLS team and HR have partnered to create the District Employee Support Team</vt:lpstr>
      <vt:lpstr>What have we done?</vt:lpstr>
      <vt:lpstr>What are our goals?</vt:lpstr>
      <vt:lpstr>PowerPoint Presentation</vt:lpstr>
      <vt:lpstr>Members of the Support 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from SoCaLS* and Human Resources *System of Care and Learning Supports</dc:title>
  <dc:creator>Seiden, Fern (SS)</dc:creator>
  <cp:lastModifiedBy>Swanson, Sandra J (SAU)</cp:lastModifiedBy>
  <cp:revision>45</cp:revision>
  <dcterms:created xsi:type="dcterms:W3CDTF">2021-02-15T01:14:37Z</dcterms:created>
  <dcterms:modified xsi:type="dcterms:W3CDTF">2021-02-17T17:21:14Z</dcterms:modified>
</cp:coreProperties>
</file>